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7.jpg" ContentType="image/png"/>
  <Override PartName="/ppt/media/image48.jpg" ContentType="image/png"/>
  <Override PartName="/ppt/media/image50.jpg" ContentType="image/png"/>
  <Override PartName="/ppt/media/image51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9" r:id="rId2"/>
    <p:sldId id="278" r:id="rId3"/>
    <p:sldId id="285" r:id="rId4"/>
    <p:sldId id="276" r:id="rId5"/>
    <p:sldId id="258" r:id="rId6"/>
    <p:sldId id="284" r:id="rId7"/>
    <p:sldId id="279" r:id="rId8"/>
    <p:sldId id="260" r:id="rId9"/>
    <p:sldId id="294" r:id="rId10"/>
    <p:sldId id="280" r:id="rId11"/>
    <p:sldId id="283" r:id="rId12"/>
    <p:sldId id="286" r:id="rId13"/>
    <p:sldId id="295" r:id="rId14"/>
    <p:sldId id="288" r:id="rId15"/>
    <p:sldId id="287" r:id="rId16"/>
    <p:sldId id="289" r:id="rId17"/>
    <p:sldId id="290" r:id="rId18"/>
    <p:sldId id="291" r:id="rId19"/>
    <p:sldId id="293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7084"/>
  </p:normalViewPr>
  <p:slideViewPr>
    <p:cSldViewPr snapToGrid="0" snapToObjects="1">
      <p:cViewPr varScale="1">
        <p:scale>
          <a:sx n="113" d="100"/>
          <a:sy n="11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3EAC8-EAB9-AF45-8497-6214C86C694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C902A-D03B-9742-B851-49CD2E07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5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33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4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3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4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00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Characters and their properties as first-appearance-date, gender, publishers, birth-date, death-date, origins (i.e. robot/cyborg/alien), powers, relationships with other characters and photos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Comic-book issues/series and their properties such as publication-date and characters appearances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 based on comics-books and their attributes such as publication-date, setting information, characters involved and data about the cast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 characters/comic-book issues/movies that users may not be familiar with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Explore and analyze data and statistics related to similarities/differences in properties of characters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List comic-book issues and/or movies that include specific characters or characters with specific attributes (i.e. specific super-powers and origins)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 familiar actors associated with the comic-book 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Extract relations between comic-book characters and associated colors which we will link in a weighted manner to each character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4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9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5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C902A-D03B-9742-B851-49CD2E076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49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9597C-1466-384B-8C8F-F80E9AA6F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0F79-EB2B-0443-AFEC-1C2FDE818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7174B-1DC9-184D-92BC-1068718CD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89FCD-C590-6442-9DD3-52174364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78F5-4BB3-C544-A47D-8DA85AE4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B07B-2130-C744-B56B-17414044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3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6744-F7B2-2340-B9B3-4D0DE8AA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84BA-2808-D442-8D3D-7EBCCB11A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A538-7819-1A41-9895-7E0A649E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A92E4-77F5-B844-9921-B8D1A37E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19E8E-B265-8043-A0DD-9EC8B93F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3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855F0-D0CF-3642-88D6-51A5E6E66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3FC2C-D02A-7145-8240-D88FAF215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2110A-9A82-C94B-969D-3969BB4B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FA96D-1276-BE48-86CD-593A7DDB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95D15-987C-3940-9E14-9CF7EE1A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E2D9-3A7C-9B48-BBF3-D1FBA86D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E4A9-FED7-A54E-B44B-0DDA49310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BC78B-E54F-CC4C-B0CE-3A9C3041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F5CAA-7DB4-BE4A-9A1F-AAA0A140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69BB0-4B6C-1542-B781-B2EC18F8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8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BE7D-E48A-9044-B04D-64309F9D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962C-335B-6445-93D7-FD6FBE799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0EC86-7728-7947-B856-2B40425B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4884F-471C-5245-B821-5504E23C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52D01-69A7-C24D-A44A-6F011CB4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9D5D-6888-B749-B0AD-C9E68A15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A2AC9-7192-4745-860E-58448B3D8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6A29-106D-DE46-B996-F067F5B24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236B3-F894-8B47-95EE-06473E96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F969E-94DE-5C43-8548-05986609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DECB8-38A7-EB4B-B891-B0114C78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5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F644-37DB-EC4F-AF3D-6BA17270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B2AF-D203-B540-A03A-4671840B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5BA97-17CA-B644-BEAC-62159C155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43A14-CBAB-7248-B0C6-78018016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C5E3-908A-194D-82FB-1BE2E52B4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79ED2-7DA4-A647-BB2D-3E0F83F7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A2E43-5014-AC41-B5BD-1474530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13211-5B30-764F-B903-EB972B83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BD28-CBB5-7C43-A83B-AB320C14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4DA63-1095-8348-AC8A-2578F9DE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5A68C-830D-9747-A4AD-14A06808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38F3-ADDB-8D40-910D-D60C5A00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62ED7-1F8A-F64B-9580-EDCF346C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9AE1C-0D8B-4F49-A4C3-A39934B8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1BFFC-D9E4-FD45-93E9-DA5A3DF5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A885-B7A2-0449-A98C-3F2AC9AC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3776-9528-574C-8FBA-D82A48C5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AD2ED-E748-0044-89D1-F8582328D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7D42B-F4BB-8942-A5BF-4E501111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8D11C-EA5E-A547-9A41-F735DA17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7B7E-6527-7C47-868A-1537252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33F-86C9-244D-B74B-ED571F3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B1016-D16E-1C45-98BC-469383833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6478F-0361-9249-9DE6-34EC8D120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58BCB-2BD8-CE44-91F5-E72D180F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1D62E-448C-0647-B132-C4F80407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A2163-A663-604B-972F-957195BF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484EF-FF55-6749-8428-17B6BC74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46C7A-9123-4E42-AA74-5AB3E0FB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16C8-4A8A-8848-BC38-A7203EC4F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93381-F9AD-0848-A75D-E36A9B06DA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708F-0537-6340-925B-35A7BBFA2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75C5-D12D-E044-8180-58667036D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4DB28-2B72-634E-A8D3-ED212A6E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7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2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tiff"/><Relationship Id="rId3" Type="http://schemas.openxmlformats.org/officeDocument/2006/relationships/image" Target="../media/image30.jpg"/><Relationship Id="rId7" Type="http://schemas.openxmlformats.org/officeDocument/2006/relationships/image" Target="../media/image55.tiff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5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CD1AD-5E1E-CC4D-BC56-7CFF035D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755150"/>
            <a:ext cx="12192000" cy="7779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85B0C-A955-5C4F-9FF2-D0934F54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494" y="248271"/>
            <a:ext cx="11460824" cy="2615643"/>
          </a:xfrm>
        </p:spPr>
        <p:txBody>
          <a:bodyPr>
            <a:normAutofit fontScale="90000"/>
          </a:bodyPr>
          <a:lstStyle/>
          <a:p>
            <a:r>
              <a:rPr lang="en-US" sz="7200" b="1" u="sng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902030302020204" pitchFamily="66" charset="0"/>
              </a:rPr>
              <a:t>INF 558 Project Summary:</a:t>
            </a:r>
            <a:b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902030302020204" pitchFamily="66" charset="0"/>
              </a:rPr>
            </a:b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902030302020204" pitchFamily="66" charset="0"/>
              </a:rPr>
              <a:t>Marvel and DC Comic Books Knowledge Graph</a:t>
            </a:r>
            <a:endParaRPr lang="en-US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9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4404E-DE50-C44A-98EC-B57A48F65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807" y="3308278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Basel Shbita, </a:t>
            </a:r>
            <a:r>
              <a:rPr lang="en-US" sz="4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Ke</a:t>
            </a:r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Xu</a:t>
            </a:r>
          </a:p>
          <a:p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11/30/18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DAE6A-2F52-C647-A9DB-7056CE44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3377">
            <a:off x="9253011" y="4251276"/>
            <a:ext cx="2975179" cy="2975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F7D11-B008-A64E-98A5-62284C923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0884" y="4104081"/>
            <a:ext cx="3093552" cy="3066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E31A9C-F00A-304C-BCBD-F9A8D5CAF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2265">
            <a:off x="7126143" y="5600390"/>
            <a:ext cx="2752720" cy="1720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0B60D5-5448-D846-8552-E0013131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98368">
            <a:off x="1823831" y="4844917"/>
            <a:ext cx="3003689" cy="28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1B869-429B-8C41-A91C-D6C601F9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39236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036304-9CF9-5C4D-924B-9594B5A86420}"/>
              </a:ext>
            </a:extLst>
          </p:cNvPr>
          <p:cNvSpPr txBox="1"/>
          <p:nvPr/>
        </p:nvSpPr>
        <p:spPr>
          <a:xfrm>
            <a:off x="410190" y="116858"/>
            <a:ext cx="702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Ontology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7B984-8AF2-BD40-9420-E9F88B710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93" y="947856"/>
            <a:ext cx="8649271" cy="490505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2598C7-F187-D749-B433-9EA865FE2829}"/>
              </a:ext>
            </a:extLst>
          </p:cNvPr>
          <p:cNvSpPr/>
          <p:nvPr/>
        </p:nvSpPr>
        <p:spPr>
          <a:xfrm rot="20998228">
            <a:off x="-20627" y="1534634"/>
            <a:ext cx="5252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Capture concepts</a:t>
            </a:r>
          </a:p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With minimal effort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278113-7FE0-A045-8B65-83AEE68440A0}"/>
              </a:ext>
            </a:extLst>
          </p:cNvPr>
          <p:cNvSpPr/>
          <p:nvPr/>
        </p:nvSpPr>
        <p:spPr>
          <a:xfrm rot="21374210">
            <a:off x="-150753" y="3772363"/>
            <a:ext cx="557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Combine pre-defined ontologies with custom one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F17756-8E5C-D642-A51A-8B824C484CB3}"/>
              </a:ext>
            </a:extLst>
          </p:cNvPr>
          <p:cNvSpPr/>
          <p:nvPr/>
        </p:nvSpPr>
        <p:spPr>
          <a:xfrm rot="20965478">
            <a:off x="1844052" y="1481306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EC2845-0482-3343-A4F4-C574DCED56CE}"/>
              </a:ext>
            </a:extLst>
          </p:cNvPr>
          <p:cNvSpPr/>
          <p:nvPr/>
        </p:nvSpPr>
        <p:spPr>
          <a:xfrm rot="21430348">
            <a:off x="2143336" y="3655197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F908E0-76A4-7F4E-8A35-585FE0D26831}"/>
              </a:ext>
            </a:extLst>
          </p:cNvPr>
          <p:cNvSpPr txBox="1"/>
          <p:nvPr/>
        </p:nvSpPr>
        <p:spPr>
          <a:xfrm rot="814001">
            <a:off x="58276" y="5394151"/>
            <a:ext cx="41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We utilized existing ontologies as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schema.org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xsd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foaf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dbpedia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dbp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dbo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</a:rPr>
              <a:t>dbr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02575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06711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89" y="116858"/>
            <a:ext cx="881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The Big Picture – Part 2!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2A37BBE-B108-5F44-BE2E-3B72E4CE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6463" flipH="1">
            <a:off x="685576" y="4509313"/>
            <a:ext cx="1896115" cy="259282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A352CA2-8B2B-6044-9896-E81EAD408785}"/>
              </a:ext>
            </a:extLst>
          </p:cNvPr>
          <p:cNvSpPr txBox="1"/>
          <p:nvPr/>
        </p:nvSpPr>
        <p:spPr>
          <a:xfrm>
            <a:off x="3000375" y="2203900"/>
            <a:ext cx="562013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TTL Triples Generation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DB9110-9E2D-4F47-B372-35BB13D5A465}"/>
              </a:ext>
            </a:extLst>
          </p:cNvPr>
          <p:cNvSpPr txBox="1"/>
          <p:nvPr/>
        </p:nvSpPr>
        <p:spPr>
          <a:xfrm>
            <a:off x="5980116" y="3114996"/>
            <a:ext cx="132831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Image Color</a:t>
            </a:r>
          </a:p>
          <a:p>
            <a:pPr algn="ctr"/>
            <a:r>
              <a:rPr lang="en-US" b="1" dirty="0"/>
              <a:t>Analysis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26503F5-7AFB-3240-84E9-C79B334E1D65}"/>
              </a:ext>
            </a:extLst>
          </p:cNvPr>
          <p:cNvSpPr txBox="1"/>
          <p:nvPr/>
        </p:nvSpPr>
        <p:spPr>
          <a:xfrm>
            <a:off x="7428064" y="3102255"/>
            <a:ext cx="120398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Entity</a:t>
            </a:r>
          </a:p>
          <a:p>
            <a:pPr algn="ctr"/>
            <a:r>
              <a:rPr lang="en-US" b="1" dirty="0"/>
              <a:t>Resolution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AC8C5E-6308-7A4A-A766-139DA9E9B1F9}"/>
              </a:ext>
            </a:extLst>
          </p:cNvPr>
          <p:cNvSpPr txBox="1"/>
          <p:nvPr/>
        </p:nvSpPr>
        <p:spPr>
          <a:xfrm>
            <a:off x="4641978" y="3841469"/>
            <a:ext cx="136101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RDF</a:t>
            </a:r>
          </a:p>
          <a:p>
            <a:pPr algn="ctr"/>
            <a:r>
              <a:rPr lang="en-US" b="1" dirty="0"/>
              <a:t>Deployment</a:t>
            </a:r>
          </a:p>
          <a:p>
            <a:pPr algn="ctr"/>
            <a:r>
              <a:rPr lang="en-US" b="1" dirty="0"/>
              <a:t>(Jena)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651E6B-C666-4C4B-8DD1-B357F81B9C88}"/>
              </a:ext>
            </a:extLst>
          </p:cNvPr>
          <p:cNvSpPr txBox="1"/>
          <p:nvPr/>
        </p:nvSpPr>
        <p:spPr>
          <a:xfrm>
            <a:off x="2980536" y="3838643"/>
            <a:ext cx="125053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Flask</a:t>
            </a:r>
          </a:p>
          <a:p>
            <a:pPr algn="ctr"/>
            <a:r>
              <a:rPr lang="en-US" b="1" dirty="0"/>
              <a:t>Server</a:t>
            </a:r>
          </a:p>
          <a:p>
            <a:pPr algn="ctr"/>
            <a:r>
              <a:rPr lang="en-US" b="1" dirty="0"/>
              <a:t>(Front End)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47442E-53E8-A747-8703-7CD964A930B6}"/>
              </a:ext>
            </a:extLst>
          </p:cNvPr>
          <p:cNvCxnSpPr>
            <a:cxnSpLocks/>
          </p:cNvCxnSpPr>
          <p:nvPr/>
        </p:nvCxnSpPr>
        <p:spPr>
          <a:xfrm>
            <a:off x="6398971" y="2573189"/>
            <a:ext cx="0" cy="54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391A8A5-5FED-0B44-B379-D1685C8A7473}"/>
              </a:ext>
            </a:extLst>
          </p:cNvPr>
          <p:cNvCxnSpPr>
            <a:cxnSpLocks/>
          </p:cNvCxnSpPr>
          <p:nvPr/>
        </p:nvCxnSpPr>
        <p:spPr>
          <a:xfrm flipV="1">
            <a:off x="6867553" y="2573189"/>
            <a:ext cx="0" cy="54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95FF9E-61AF-214A-BE41-D5BFD69B7131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8030055" y="2570898"/>
            <a:ext cx="1" cy="531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B6DD2C9A-8FEA-5B41-BE45-D93C649725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5233" y="2816808"/>
            <a:ext cx="1293080" cy="583435"/>
          </a:xfrm>
          <a:prstGeom prst="bentConnector4">
            <a:avLst>
              <a:gd name="adj1" fmla="val -22457"/>
              <a:gd name="adj2" fmla="val 1391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CCF3590-87CA-6C45-9F3A-471ABDEC8D71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5322485" y="2570898"/>
            <a:ext cx="1" cy="1270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8097AF4-5244-5141-A2B3-0319B436F729}"/>
              </a:ext>
            </a:extLst>
          </p:cNvPr>
          <p:cNvCxnSpPr>
            <a:cxnSpLocks/>
          </p:cNvCxnSpPr>
          <p:nvPr/>
        </p:nvCxnSpPr>
        <p:spPr>
          <a:xfrm>
            <a:off x="4228570" y="4128475"/>
            <a:ext cx="424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28E6374-60ED-A444-AB7F-1EB35987EC46}"/>
              </a:ext>
            </a:extLst>
          </p:cNvPr>
          <p:cNvCxnSpPr/>
          <p:nvPr/>
        </p:nvCxnSpPr>
        <p:spPr>
          <a:xfrm flipH="1">
            <a:off x="4228570" y="4433054"/>
            <a:ext cx="424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E0AC593-2B76-0E43-9863-36A8B0A0E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424" y="4427373"/>
            <a:ext cx="953379" cy="669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530D45-280B-7A4D-90AB-839959F9110D}"/>
              </a:ext>
            </a:extLst>
          </p:cNvPr>
          <p:cNvSpPr txBox="1"/>
          <p:nvPr/>
        </p:nvSpPr>
        <p:spPr>
          <a:xfrm>
            <a:off x="3238294" y="2876253"/>
            <a:ext cx="262218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1,071,396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260F4C8-4971-5844-BEC9-BCB025AF3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887" y="4813866"/>
            <a:ext cx="1821667" cy="146462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17ABE7E-1472-A648-B098-D2C5792DA82C}"/>
              </a:ext>
            </a:extLst>
          </p:cNvPr>
          <p:cNvSpPr txBox="1"/>
          <p:nvPr/>
        </p:nvSpPr>
        <p:spPr>
          <a:xfrm rot="21424299">
            <a:off x="2151703" y="6265814"/>
            <a:ext cx="153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902030302020204" pitchFamily="66" charset="0"/>
              </a:rPr>
              <a:t>Happy user</a:t>
            </a:r>
          </a:p>
        </p:txBody>
      </p:sp>
    </p:spTree>
    <p:extLst>
      <p:ext uri="{BB962C8B-B14F-4D97-AF65-F5344CB8AC3E}">
        <p14:creationId xmlns:p14="http://schemas.microsoft.com/office/powerpoint/2010/main" val="185769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545938"/>
            <a:ext cx="12192000" cy="86907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329B68-0CC0-F44F-B589-4D6583771DF5}"/>
              </a:ext>
            </a:extLst>
          </p:cNvPr>
          <p:cNvSpPr txBox="1"/>
          <p:nvPr/>
        </p:nvSpPr>
        <p:spPr>
          <a:xfrm>
            <a:off x="326128" y="125631"/>
            <a:ext cx="892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Entity Resolution Problems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39FD6C-CDD0-824D-B172-BB5F90567597}"/>
              </a:ext>
            </a:extLst>
          </p:cNvPr>
          <p:cNvSpPr/>
          <p:nvPr/>
        </p:nvSpPr>
        <p:spPr>
          <a:xfrm>
            <a:off x="1204018" y="1809330"/>
            <a:ext cx="372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Issue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.character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B8DC6FD-12AF-3A49-AE61-A67D79D6721F}"/>
              </a:ext>
            </a:extLst>
          </p:cNvPr>
          <p:cNvSpPr/>
          <p:nvPr/>
        </p:nvSpPr>
        <p:spPr>
          <a:xfrm>
            <a:off x="7339480" y="1414323"/>
            <a:ext cx="32633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Character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507AB4-D5AB-DA4E-AC2D-4FD014371A1E}"/>
              </a:ext>
            </a:extLst>
          </p:cNvPr>
          <p:cNvSpPr/>
          <p:nvPr/>
        </p:nvSpPr>
        <p:spPr>
          <a:xfrm>
            <a:off x="797496" y="982408"/>
            <a:ext cx="41292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Movie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.character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F2A553-9F38-E24A-9CD9-D9B1BBF25E2F}"/>
              </a:ext>
            </a:extLst>
          </p:cNvPr>
          <p:cNvSpPr/>
          <p:nvPr/>
        </p:nvSpPr>
        <p:spPr>
          <a:xfrm>
            <a:off x="326128" y="2524751"/>
            <a:ext cx="34750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Issue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.location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10AC25A-62EC-0A44-9344-F5F0D373C614}"/>
              </a:ext>
            </a:extLst>
          </p:cNvPr>
          <p:cNvSpPr/>
          <p:nvPr/>
        </p:nvSpPr>
        <p:spPr>
          <a:xfrm>
            <a:off x="5191130" y="2434390"/>
            <a:ext cx="5566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Character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.birth_place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B1EA7D-DA00-5341-B18E-DE1E0771DF42}"/>
              </a:ext>
            </a:extLst>
          </p:cNvPr>
          <p:cNvSpPr/>
          <p:nvPr/>
        </p:nvSpPr>
        <p:spPr>
          <a:xfrm>
            <a:off x="8242047" y="3094377"/>
            <a:ext cx="4054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place_of_operation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DAFFBB-E430-B745-8D3B-6CAB96DB1C91}"/>
              </a:ext>
            </a:extLst>
          </p:cNvPr>
          <p:cNvSpPr/>
          <p:nvPr/>
        </p:nvSpPr>
        <p:spPr>
          <a:xfrm>
            <a:off x="760004" y="3740708"/>
            <a:ext cx="2905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Issue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.team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2839EA6-A60D-F24E-8D6B-D75509CBB0C8}"/>
              </a:ext>
            </a:extLst>
          </p:cNvPr>
          <p:cNvSpPr/>
          <p:nvPr/>
        </p:nvSpPr>
        <p:spPr>
          <a:xfrm>
            <a:off x="5191130" y="3602208"/>
            <a:ext cx="48583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Character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.alliance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019CACA-5E2A-024F-821C-4415C14F92F5}"/>
              </a:ext>
            </a:extLst>
          </p:cNvPr>
          <p:cNvCxnSpPr/>
          <p:nvPr/>
        </p:nvCxnSpPr>
        <p:spPr>
          <a:xfrm>
            <a:off x="4852281" y="1646795"/>
            <a:ext cx="2548843" cy="2959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8F067F1-B01F-E54F-9D42-954F7DE55CC3}"/>
              </a:ext>
            </a:extLst>
          </p:cNvPr>
          <p:cNvCxnSpPr>
            <a:cxnSpLocks/>
          </p:cNvCxnSpPr>
          <p:nvPr/>
        </p:nvCxnSpPr>
        <p:spPr>
          <a:xfrm flipV="1">
            <a:off x="4858703" y="2063997"/>
            <a:ext cx="2542421" cy="3865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519D74-A7F5-074F-8199-9BA1863F9D8D}"/>
              </a:ext>
            </a:extLst>
          </p:cNvPr>
          <p:cNvCxnSpPr>
            <a:cxnSpLocks/>
          </p:cNvCxnSpPr>
          <p:nvPr/>
        </p:nvCxnSpPr>
        <p:spPr>
          <a:xfrm>
            <a:off x="3784817" y="3195387"/>
            <a:ext cx="4457230" cy="4068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73C537-3A33-C840-8516-0CD434FD5EF2}"/>
              </a:ext>
            </a:extLst>
          </p:cNvPr>
          <p:cNvCxnSpPr>
            <a:cxnSpLocks/>
          </p:cNvCxnSpPr>
          <p:nvPr/>
        </p:nvCxnSpPr>
        <p:spPr>
          <a:xfrm flipV="1">
            <a:off x="6917165" y="3295988"/>
            <a:ext cx="1489973" cy="17206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1B4E4C-529B-B746-B29E-0B2258EE0859}"/>
              </a:ext>
            </a:extLst>
          </p:cNvPr>
          <p:cNvCxnSpPr>
            <a:cxnSpLocks/>
          </p:cNvCxnSpPr>
          <p:nvPr/>
        </p:nvCxnSpPr>
        <p:spPr>
          <a:xfrm flipV="1">
            <a:off x="8351440" y="4425789"/>
            <a:ext cx="186385" cy="3442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B8C8C9-B654-F949-ADE8-6891BC380EF0}"/>
              </a:ext>
            </a:extLst>
          </p:cNvPr>
          <p:cNvCxnSpPr>
            <a:cxnSpLocks/>
          </p:cNvCxnSpPr>
          <p:nvPr/>
        </p:nvCxnSpPr>
        <p:spPr>
          <a:xfrm>
            <a:off x="3587630" y="4516149"/>
            <a:ext cx="4819508" cy="25387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CDBB81-D540-4146-A542-06E19C260EBF}"/>
              </a:ext>
            </a:extLst>
          </p:cNvPr>
          <p:cNvSpPr/>
          <p:nvPr/>
        </p:nvSpPr>
        <p:spPr>
          <a:xfrm rot="21374210">
            <a:off x="2524183" y="5374519"/>
            <a:ext cx="29036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ISI-RLTK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974B4-3A05-964C-9D4E-95671CCBFAB1}"/>
              </a:ext>
            </a:extLst>
          </p:cNvPr>
          <p:cNvSpPr/>
          <p:nvPr/>
        </p:nvSpPr>
        <p:spPr>
          <a:xfrm rot="21430348">
            <a:off x="3441500" y="5262127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5D44F7-2A19-3541-8168-1700DAD3C16E}"/>
              </a:ext>
            </a:extLst>
          </p:cNvPr>
          <p:cNvSpPr txBox="1"/>
          <p:nvPr/>
        </p:nvSpPr>
        <p:spPr>
          <a:xfrm rot="426080">
            <a:off x="5249390" y="5490685"/>
            <a:ext cx="41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Use different attributes we have for each entity to perform entity resolution</a:t>
            </a:r>
            <a:endParaRPr lang="en-US" sz="2400" b="1" u="sng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38D5A04-452B-D74E-A971-0490F37C3F62}"/>
              </a:ext>
            </a:extLst>
          </p:cNvPr>
          <p:cNvSpPr txBox="1"/>
          <p:nvPr/>
        </p:nvSpPr>
        <p:spPr>
          <a:xfrm>
            <a:off x="5835721" y="130481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7DD805-CBA7-014F-B5C5-B341FF72F649}"/>
              </a:ext>
            </a:extLst>
          </p:cNvPr>
          <p:cNvSpPr txBox="1"/>
          <p:nvPr/>
        </p:nvSpPr>
        <p:spPr>
          <a:xfrm>
            <a:off x="5724264" y="184692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2037CB-0C9D-C54E-B5F3-C6F67348E2D5}"/>
              </a:ext>
            </a:extLst>
          </p:cNvPr>
          <p:cNvSpPr txBox="1"/>
          <p:nvPr/>
        </p:nvSpPr>
        <p:spPr>
          <a:xfrm>
            <a:off x="4849068" y="288662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F71AAE-6FB6-764C-A047-987745EBD52A}"/>
              </a:ext>
            </a:extLst>
          </p:cNvPr>
          <p:cNvSpPr txBox="1"/>
          <p:nvPr/>
        </p:nvSpPr>
        <p:spPr>
          <a:xfrm>
            <a:off x="4735390" y="415970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36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10148"/>
            <a:ext cx="12192000" cy="86907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329B68-0CC0-F44F-B589-4D6583771DF5}"/>
              </a:ext>
            </a:extLst>
          </p:cNvPr>
          <p:cNvSpPr txBox="1"/>
          <p:nvPr/>
        </p:nvSpPr>
        <p:spPr>
          <a:xfrm>
            <a:off x="326128" y="125631"/>
            <a:ext cx="892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Entity Resolution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FD7FB-9E5C-3F43-AB7C-612F187FBAA8}"/>
              </a:ext>
            </a:extLst>
          </p:cNvPr>
          <p:cNvSpPr txBox="1"/>
          <p:nvPr/>
        </p:nvSpPr>
        <p:spPr>
          <a:xfrm>
            <a:off x="7262255" y="2115639"/>
            <a:ext cx="716863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name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109932-67D0-D145-9629-334217F77943}"/>
              </a:ext>
            </a:extLst>
          </p:cNvPr>
          <p:cNvGrpSpPr/>
          <p:nvPr/>
        </p:nvGrpSpPr>
        <p:grpSpPr>
          <a:xfrm>
            <a:off x="5455953" y="428659"/>
            <a:ext cx="2626399" cy="1200592"/>
            <a:chOff x="1134763" y="318412"/>
            <a:chExt cx="2626399" cy="12005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139FE-082E-8F4E-A184-F00379E82E3B}"/>
                </a:ext>
              </a:extLst>
            </p:cNvPr>
            <p:cNvSpPr txBox="1"/>
            <p:nvPr/>
          </p:nvSpPr>
          <p:spPr>
            <a:xfrm>
              <a:off x="1134763" y="318675"/>
              <a:ext cx="1257075" cy="120032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b="1" dirty="0" err="1"/>
                <a:t>mdcu:issue</a:t>
              </a:r>
              <a:endParaRPr lang="en-US" b="1" dirty="0"/>
            </a:p>
            <a:p>
              <a:pPr algn="ctr"/>
              <a:r>
                <a:rPr lang="en-US" dirty="0"/>
                <a:t>entity</a:t>
              </a:r>
            </a:p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D7914B-9097-CB42-A87C-5C119C20B92C}"/>
                </a:ext>
              </a:extLst>
            </p:cNvPr>
            <p:cNvSpPr txBox="1"/>
            <p:nvPr/>
          </p:nvSpPr>
          <p:spPr>
            <a:xfrm>
              <a:off x="2837832" y="318412"/>
              <a:ext cx="923330" cy="120059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/>
                <a:t>:movie</a:t>
              </a:r>
            </a:p>
            <a:p>
              <a:pPr algn="ctr"/>
              <a:r>
                <a:rPr lang="en-US" sz="1600" dirty="0"/>
                <a:t>character</a:t>
              </a:r>
            </a:p>
            <a:p>
              <a:pPr algn="ctr"/>
              <a:r>
                <a:rPr lang="en-US" sz="1600" dirty="0"/>
                <a:t>appearance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164F34-C9BD-684C-BB74-CA7874C18B2A}"/>
                </a:ext>
              </a:extLst>
            </p:cNvPr>
            <p:cNvSpPr txBox="1"/>
            <p:nvPr/>
          </p:nvSpPr>
          <p:spPr>
            <a:xfrm>
              <a:off x="2402112" y="318412"/>
              <a:ext cx="430887" cy="120059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/>
                <a:t>:publisher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BD904C-B1EC-3D49-A33E-29977F50A39A}"/>
              </a:ext>
            </a:extLst>
          </p:cNvPr>
          <p:cNvGrpSpPr/>
          <p:nvPr/>
        </p:nvGrpSpPr>
        <p:grpSpPr>
          <a:xfrm>
            <a:off x="8735760" y="428659"/>
            <a:ext cx="2979708" cy="1202464"/>
            <a:chOff x="5653512" y="318412"/>
            <a:chExt cx="2979708" cy="12024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35E597-4ACB-0D4D-8289-57B609A5D476}"/>
                </a:ext>
              </a:extLst>
            </p:cNvPr>
            <p:cNvSpPr txBox="1"/>
            <p:nvPr/>
          </p:nvSpPr>
          <p:spPr>
            <a:xfrm>
              <a:off x="5653512" y="318412"/>
              <a:ext cx="1673984" cy="120032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 err="1"/>
                <a:t>mdcu:character</a:t>
              </a:r>
              <a:endParaRPr lang="en-US" b="1" dirty="0"/>
            </a:p>
            <a:p>
              <a:pPr algn="ctr"/>
              <a:r>
                <a:rPr lang="en-US" dirty="0"/>
                <a:t>entity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53EE68-4F29-A245-AE4F-BFD3818B414C}"/>
                </a:ext>
              </a:extLst>
            </p:cNvPr>
            <p:cNvSpPr txBox="1"/>
            <p:nvPr/>
          </p:nvSpPr>
          <p:spPr>
            <a:xfrm>
              <a:off x="7345694" y="318412"/>
              <a:ext cx="430887" cy="120246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/>
                <a:t>:name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7936B0-3C76-104C-9A7A-BD208140778D}"/>
                </a:ext>
              </a:extLst>
            </p:cNvPr>
            <p:cNvSpPr txBox="1"/>
            <p:nvPr/>
          </p:nvSpPr>
          <p:spPr>
            <a:xfrm>
              <a:off x="7771446" y="318412"/>
              <a:ext cx="430887" cy="120246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/>
                <a:t>:</a:t>
              </a:r>
              <a:r>
                <a:rPr lang="en-US" sz="1600" dirty="0" err="1"/>
                <a:t>real_name</a:t>
              </a:r>
              <a:endParaRPr 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45277-87F1-9648-85F5-0B9C67C0394F}"/>
                </a:ext>
              </a:extLst>
            </p:cNvPr>
            <p:cNvSpPr txBox="1"/>
            <p:nvPr/>
          </p:nvSpPr>
          <p:spPr>
            <a:xfrm>
              <a:off x="8202333" y="318412"/>
              <a:ext cx="430887" cy="120059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/>
                <a:t>:publisher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F1D75B-E389-D24C-820B-AF4BEAE6B8F9}"/>
              </a:ext>
            </a:extLst>
          </p:cNvPr>
          <p:cNvSpPr txBox="1"/>
          <p:nvPr/>
        </p:nvSpPr>
        <p:spPr>
          <a:xfrm>
            <a:off x="6139908" y="2115639"/>
            <a:ext cx="1063028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publisher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F79E02-9AA5-E648-9C0C-7A40FF08D29A}"/>
              </a:ext>
            </a:extLst>
          </p:cNvPr>
          <p:cNvSpPr txBox="1"/>
          <p:nvPr/>
        </p:nvSpPr>
        <p:spPr>
          <a:xfrm>
            <a:off x="11107845" y="2090667"/>
            <a:ext cx="106311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publisher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FC15F-1439-E549-B422-657A3BFFA63C}"/>
              </a:ext>
            </a:extLst>
          </p:cNvPr>
          <p:cNvSpPr txBox="1"/>
          <p:nvPr/>
        </p:nvSpPr>
        <p:spPr>
          <a:xfrm>
            <a:off x="9867269" y="2147855"/>
            <a:ext cx="716863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F30C2-7D35-014F-9B1F-A42FD6919144}"/>
              </a:ext>
            </a:extLst>
          </p:cNvPr>
          <p:cNvSpPr txBox="1"/>
          <p:nvPr/>
        </p:nvSpPr>
        <p:spPr>
          <a:xfrm>
            <a:off x="9867269" y="2676881"/>
            <a:ext cx="141731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 tokens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B48AB-489A-E64A-80D5-441EF30E41D4}"/>
              </a:ext>
            </a:extLst>
          </p:cNvPr>
          <p:cNvSpPr txBox="1"/>
          <p:nvPr/>
        </p:nvSpPr>
        <p:spPr>
          <a:xfrm>
            <a:off x="6909416" y="2676881"/>
            <a:ext cx="141731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 tokens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D75A6D-FAA6-4147-B6FA-429780FD5169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20687" y="1629251"/>
            <a:ext cx="0" cy="486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B8524D-7E01-854B-9DE1-612D3DD36F8E}"/>
              </a:ext>
            </a:extLst>
          </p:cNvPr>
          <p:cNvCxnSpPr>
            <a:stCxn id="28" idx="2"/>
          </p:cNvCxnSpPr>
          <p:nvPr/>
        </p:nvCxnSpPr>
        <p:spPr>
          <a:xfrm flipH="1">
            <a:off x="11500024" y="1629251"/>
            <a:ext cx="1" cy="486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1CCC85-7B32-1D4B-B45E-D48B3D528753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>
          <a:xfrm flipH="1">
            <a:off x="7618072" y="2454193"/>
            <a:ext cx="2615" cy="222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307CE5-892D-3343-AEA0-FFD2516E337B}"/>
              </a:ext>
            </a:extLst>
          </p:cNvPr>
          <p:cNvCxnSpPr>
            <a:cxnSpLocks/>
          </p:cNvCxnSpPr>
          <p:nvPr/>
        </p:nvCxnSpPr>
        <p:spPr>
          <a:xfrm>
            <a:off x="11017768" y="1631123"/>
            <a:ext cx="0" cy="10457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E0CA87A-9CCC-BA4E-837D-CB999657866B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 rot="5400000">
            <a:off x="10176178" y="1680647"/>
            <a:ext cx="516732" cy="4176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811884B-DB88-A047-95B3-941F7BBA6B9D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 rot="5400000">
            <a:off x="6561890" y="1738783"/>
            <a:ext cx="486388" cy="2673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08CE58-767C-AD41-BD7F-4282F3221648}"/>
              </a:ext>
            </a:extLst>
          </p:cNvPr>
          <p:cNvCxnSpPr>
            <a:stCxn id="31" idx="2"/>
          </p:cNvCxnSpPr>
          <p:nvPr/>
        </p:nvCxnSpPr>
        <p:spPr>
          <a:xfrm>
            <a:off x="10225701" y="2486409"/>
            <a:ext cx="1" cy="190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EECC7D-0BFD-E84E-B6E9-1498A4B4195D}"/>
              </a:ext>
            </a:extLst>
          </p:cNvPr>
          <p:cNvGrpSpPr/>
          <p:nvPr/>
        </p:nvGrpSpPr>
        <p:grpSpPr>
          <a:xfrm>
            <a:off x="8254930" y="3695383"/>
            <a:ext cx="904391" cy="934949"/>
            <a:chOff x="1304818" y="3298004"/>
            <a:chExt cx="904391" cy="934949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1A62CB45-28BB-634B-9EA6-63B923074D94}"/>
                </a:ext>
              </a:extLst>
            </p:cNvPr>
            <p:cNvSpPr/>
            <p:nvPr/>
          </p:nvSpPr>
          <p:spPr>
            <a:xfrm>
              <a:off x="1304818" y="3298004"/>
              <a:ext cx="883578" cy="93494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FE235B-E689-F044-9C7F-A6B8BD405A54}"/>
                </a:ext>
              </a:extLst>
            </p:cNvPr>
            <p:cNvSpPr txBox="1"/>
            <p:nvPr/>
          </p:nvSpPr>
          <p:spPr>
            <a:xfrm>
              <a:off x="1326595" y="3570538"/>
              <a:ext cx="88261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Jaccard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FD887B-52DD-6E48-BC1A-C218935566B1}"/>
              </a:ext>
            </a:extLst>
          </p:cNvPr>
          <p:cNvGrpSpPr/>
          <p:nvPr/>
        </p:nvGrpSpPr>
        <p:grpSpPr>
          <a:xfrm>
            <a:off x="9303718" y="3695383"/>
            <a:ext cx="883578" cy="934949"/>
            <a:chOff x="5619989" y="3549452"/>
            <a:chExt cx="883578" cy="93494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5B444-3EBD-D946-825C-A92DDBBD7E68}"/>
                </a:ext>
              </a:extLst>
            </p:cNvPr>
            <p:cNvSpPr txBox="1"/>
            <p:nvPr/>
          </p:nvSpPr>
          <p:spPr>
            <a:xfrm>
              <a:off x="5639324" y="3689275"/>
              <a:ext cx="85472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/>
                <a:t>Jaro</a:t>
              </a:r>
              <a:endParaRPr lang="en-US" sz="1600" b="1" dirty="0"/>
            </a:p>
            <a:p>
              <a:pPr algn="ctr"/>
              <a:r>
                <a:rPr lang="en-US" sz="1600" b="1" dirty="0"/>
                <a:t>Winkler</a:t>
              </a:r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84523376-6C5B-5B4F-8BC4-74EDED0BC8AC}"/>
                </a:ext>
              </a:extLst>
            </p:cNvPr>
            <p:cNvSpPr/>
            <p:nvPr/>
          </p:nvSpPr>
          <p:spPr>
            <a:xfrm>
              <a:off x="5619989" y="3549452"/>
              <a:ext cx="883578" cy="93494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9789DBB-BAF8-2345-AAEC-56CD4A30DF24}"/>
              </a:ext>
            </a:extLst>
          </p:cNvPr>
          <p:cNvSpPr txBox="1"/>
          <p:nvPr/>
        </p:nvSpPr>
        <p:spPr>
          <a:xfrm>
            <a:off x="5478098" y="1904201"/>
            <a:ext cx="615553" cy="13099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err="1"/>
              <a:t>IssueCharRecord</a:t>
            </a:r>
            <a:endParaRPr lang="en-US" sz="1400" dirty="0"/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rltk.Record</a:t>
            </a:r>
            <a:r>
              <a:rPr lang="en-US" sz="1400" dirty="0"/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C1113-9525-D047-8E04-531A60B5D0C0}"/>
              </a:ext>
            </a:extLst>
          </p:cNvPr>
          <p:cNvSpPr txBox="1"/>
          <p:nvPr/>
        </p:nvSpPr>
        <p:spPr>
          <a:xfrm>
            <a:off x="8729972" y="1841360"/>
            <a:ext cx="615553" cy="137281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err="1"/>
              <a:t>WikiaCharRecord</a:t>
            </a:r>
            <a:endParaRPr lang="en-US" sz="1400" dirty="0"/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rltk.Record</a:t>
            </a:r>
            <a:r>
              <a:rPr lang="en-US" sz="1400" dirty="0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2FC1AF-1519-9B42-A14A-1CD3328991E3}"/>
              </a:ext>
            </a:extLst>
          </p:cNvPr>
          <p:cNvSpPr txBox="1"/>
          <p:nvPr/>
        </p:nvSpPr>
        <p:spPr>
          <a:xfrm>
            <a:off x="6098446" y="1904691"/>
            <a:ext cx="2277239" cy="13099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vert="vert270" wrap="square" rtlCol="0">
            <a:spAutoFit/>
          </a:bodyPr>
          <a:lstStyle/>
          <a:p>
            <a:pPr algn="ctr"/>
            <a:endParaRPr lang="en-US" sz="14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746DDF-62AF-774C-80F6-C75BC3664EA5}"/>
              </a:ext>
            </a:extLst>
          </p:cNvPr>
          <p:cNvGrpSpPr/>
          <p:nvPr/>
        </p:nvGrpSpPr>
        <p:grpSpPr>
          <a:xfrm>
            <a:off x="7233715" y="3695383"/>
            <a:ext cx="883578" cy="934949"/>
            <a:chOff x="1304818" y="3298004"/>
            <a:chExt cx="883578" cy="934949"/>
          </a:xfrm>
        </p:grpSpPr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9A927F85-B90F-AA4B-B0B3-89340DE52FE0}"/>
                </a:ext>
              </a:extLst>
            </p:cNvPr>
            <p:cNvSpPr/>
            <p:nvPr/>
          </p:nvSpPr>
          <p:spPr>
            <a:xfrm>
              <a:off x="1304818" y="3298004"/>
              <a:ext cx="883578" cy="93494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0B9D12-4691-6D4A-826F-5E1C69D1542A}"/>
                </a:ext>
              </a:extLst>
            </p:cNvPr>
            <p:cNvSpPr txBox="1"/>
            <p:nvPr/>
          </p:nvSpPr>
          <p:spPr>
            <a:xfrm>
              <a:off x="1538858" y="3570538"/>
              <a:ext cx="41549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==</a:t>
              </a:r>
            </a:p>
          </p:txBody>
        </p:sp>
      </p:grp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3576A6C-03D4-D849-A938-76DF14644C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43292" y="3120993"/>
            <a:ext cx="921704" cy="77214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9160059-36D5-164A-B5C8-0B16543157AE}"/>
              </a:ext>
            </a:extLst>
          </p:cNvPr>
          <p:cNvCxnSpPr>
            <a:cxnSpLocks/>
          </p:cNvCxnSpPr>
          <p:nvPr/>
        </p:nvCxnSpPr>
        <p:spPr>
          <a:xfrm rot="5400000">
            <a:off x="9026300" y="3050971"/>
            <a:ext cx="954368" cy="9448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AF4BA66-D140-F343-9D8D-DF1641D406C2}"/>
              </a:ext>
            </a:extLst>
          </p:cNvPr>
          <p:cNvCxnSpPr>
            <a:cxnSpLocks/>
          </p:cNvCxnSpPr>
          <p:nvPr/>
        </p:nvCxnSpPr>
        <p:spPr>
          <a:xfrm rot="5400000">
            <a:off x="8854616" y="2955264"/>
            <a:ext cx="1635396" cy="363785"/>
          </a:xfrm>
          <a:prstGeom prst="bentConnector3">
            <a:avLst>
              <a:gd name="adj1" fmla="val 47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70BB28-D290-E44C-B8C9-34276D92E7FF}"/>
              </a:ext>
            </a:extLst>
          </p:cNvPr>
          <p:cNvCxnSpPr>
            <a:cxnSpLocks/>
          </p:cNvCxnSpPr>
          <p:nvPr/>
        </p:nvCxnSpPr>
        <p:spPr>
          <a:xfrm>
            <a:off x="7979118" y="2300305"/>
            <a:ext cx="53727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64C4FA-4FBB-9843-B90E-359E2399B44F}"/>
              </a:ext>
            </a:extLst>
          </p:cNvPr>
          <p:cNvCxnSpPr>
            <a:cxnSpLocks/>
          </p:cNvCxnSpPr>
          <p:nvPr/>
        </p:nvCxnSpPr>
        <p:spPr>
          <a:xfrm>
            <a:off x="8516397" y="2300305"/>
            <a:ext cx="0" cy="10887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17DF2A8-715E-3942-B30B-D7E481F9A004}"/>
              </a:ext>
            </a:extLst>
          </p:cNvPr>
          <p:cNvCxnSpPr>
            <a:cxnSpLocks/>
          </p:cNvCxnSpPr>
          <p:nvPr/>
        </p:nvCxnSpPr>
        <p:spPr>
          <a:xfrm>
            <a:off x="8503335" y="3371850"/>
            <a:ext cx="924711" cy="76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77618-5356-3D4F-B0A9-DA49688EC063}"/>
              </a:ext>
            </a:extLst>
          </p:cNvPr>
          <p:cNvCxnSpPr>
            <a:cxnSpLocks/>
          </p:cNvCxnSpPr>
          <p:nvPr/>
        </p:nvCxnSpPr>
        <p:spPr>
          <a:xfrm flipH="1">
            <a:off x="9417952" y="3379509"/>
            <a:ext cx="3063" cy="660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7BC12B-DDD7-3F40-B2BB-8AB4D88582CA}"/>
              </a:ext>
            </a:extLst>
          </p:cNvPr>
          <p:cNvCxnSpPr>
            <a:cxnSpLocks/>
          </p:cNvCxnSpPr>
          <p:nvPr/>
        </p:nvCxnSpPr>
        <p:spPr>
          <a:xfrm>
            <a:off x="11500024" y="2429221"/>
            <a:ext cx="0" cy="1180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47F916-D6CD-1441-8CB3-FCA9CFAE7F23}"/>
              </a:ext>
            </a:extLst>
          </p:cNvPr>
          <p:cNvCxnSpPr>
            <a:cxnSpLocks/>
          </p:cNvCxnSpPr>
          <p:nvPr/>
        </p:nvCxnSpPr>
        <p:spPr>
          <a:xfrm flipH="1">
            <a:off x="7979118" y="3609855"/>
            <a:ext cx="3520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4A0E9FA-FFB9-A643-BB55-934E40C0267F}"/>
              </a:ext>
            </a:extLst>
          </p:cNvPr>
          <p:cNvCxnSpPr>
            <a:cxnSpLocks/>
          </p:cNvCxnSpPr>
          <p:nvPr/>
        </p:nvCxnSpPr>
        <p:spPr>
          <a:xfrm>
            <a:off x="7979118" y="3609855"/>
            <a:ext cx="0" cy="430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54A5B2B6-03DF-0047-A7A8-107393F6FC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77691" y="2878743"/>
            <a:ext cx="1482946" cy="695401"/>
          </a:xfrm>
          <a:prstGeom prst="bentConnector3">
            <a:avLst>
              <a:gd name="adj1" fmla="val 6849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C61FC5E-A06E-0F4B-80D0-F6F6292EBB0A}"/>
              </a:ext>
            </a:extLst>
          </p:cNvPr>
          <p:cNvSpPr/>
          <p:nvPr/>
        </p:nvSpPr>
        <p:spPr>
          <a:xfrm>
            <a:off x="7508860" y="4982693"/>
            <a:ext cx="2374644" cy="369332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Similarity Match Rules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2CF185F-5EE6-8547-AD27-257109169C9F}"/>
              </a:ext>
            </a:extLst>
          </p:cNvPr>
          <p:cNvCxnSpPr>
            <a:stCxn id="57" idx="2"/>
          </p:cNvCxnSpPr>
          <p:nvPr/>
        </p:nvCxnSpPr>
        <p:spPr>
          <a:xfrm rot="16200000" flipH="1">
            <a:off x="7663644" y="4642192"/>
            <a:ext cx="352361" cy="32864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9FE4009-CA25-6547-9D77-23CFA3A4EFDC}"/>
              </a:ext>
            </a:extLst>
          </p:cNvPr>
          <p:cNvCxnSpPr>
            <a:cxnSpLocks/>
            <a:stCxn id="50" idx="2"/>
          </p:cNvCxnSpPr>
          <p:nvPr/>
        </p:nvCxnSpPr>
        <p:spPr>
          <a:xfrm rot="5400000">
            <a:off x="9441784" y="4678969"/>
            <a:ext cx="352361" cy="2550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829D79F-3E2C-DF40-A2C9-BB956907D575}"/>
              </a:ext>
            </a:extLst>
          </p:cNvPr>
          <p:cNvCxnSpPr>
            <a:cxnSpLocks/>
            <a:stCxn id="46" idx="2"/>
            <a:endCxn id="70" idx="0"/>
          </p:cNvCxnSpPr>
          <p:nvPr/>
        </p:nvCxnSpPr>
        <p:spPr>
          <a:xfrm>
            <a:off x="8756784" y="4630332"/>
            <a:ext cx="537" cy="401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02E3495-7517-F141-8F2A-3FF25357EDE1}"/>
              </a:ext>
            </a:extLst>
          </p:cNvPr>
          <p:cNvCxnSpPr>
            <a:cxnSpLocks/>
          </p:cNvCxnSpPr>
          <p:nvPr/>
        </p:nvCxnSpPr>
        <p:spPr>
          <a:xfrm>
            <a:off x="8807941" y="5352025"/>
            <a:ext cx="1" cy="260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51C785-9312-6644-B60D-EF380E797539}"/>
              </a:ext>
            </a:extLst>
          </p:cNvPr>
          <p:cNvSpPr txBox="1"/>
          <p:nvPr/>
        </p:nvSpPr>
        <p:spPr>
          <a:xfrm>
            <a:off x="7291371" y="5628137"/>
            <a:ext cx="285328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match ∈ {True, False}, confidence ∈ [0,1]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059C04-4DB2-7249-AD9C-10776B6AFF56}"/>
              </a:ext>
            </a:extLst>
          </p:cNvPr>
          <p:cNvSpPr/>
          <p:nvPr/>
        </p:nvSpPr>
        <p:spPr>
          <a:xfrm>
            <a:off x="9345524" y="1841360"/>
            <a:ext cx="2825433" cy="137281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E293FB-C6EB-5E41-BA31-62E9DBDEC2A5}"/>
              </a:ext>
            </a:extLst>
          </p:cNvPr>
          <p:cNvSpPr/>
          <p:nvPr/>
        </p:nvSpPr>
        <p:spPr>
          <a:xfrm>
            <a:off x="1517549" y="740871"/>
            <a:ext cx="24208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EXAMPLE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2E0E15-FCF9-9042-A7A5-E15FC5994588}"/>
              </a:ext>
            </a:extLst>
          </p:cNvPr>
          <p:cNvSpPr/>
          <p:nvPr/>
        </p:nvSpPr>
        <p:spPr>
          <a:xfrm>
            <a:off x="319909" y="1284230"/>
            <a:ext cx="372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Issue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.character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8A7D1C-7E14-284C-B5BA-B69B1BF0371A}"/>
              </a:ext>
            </a:extLst>
          </p:cNvPr>
          <p:cNvSpPr/>
          <p:nvPr/>
        </p:nvSpPr>
        <p:spPr>
          <a:xfrm>
            <a:off x="2356431" y="3655025"/>
            <a:ext cx="32633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Character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FCD351-903C-164B-A205-1CD675A8CF9A}"/>
              </a:ext>
            </a:extLst>
          </p:cNvPr>
          <p:cNvCxnSpPr>
            <a:cxnSpLocks/>
          </p:cNvCxnSpPr>
          <p:nvPr/>
        </p:nvCxnSpPr>
        <p:spPr>
          <a:xfrm>
            <a:off x="2679657" y="2161971"/>
            <a:ext cx="1382337" cy="18106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A9945-D1CE-6A40-A073-22BA6FDBFA11}"/>
              </a:ext>
            </a:extLst>
          </p:cNvPr>
          <p:cNvSpPr txBox="1"/>
          <p:nvPr/>
        </p:nvSpPr>
        <p:spPr>
          <a:xfrm rot="3309781">
            <a:off x="3262007" y="2613936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502B76-B964-6043-AF35-CA501786C2E5}"/>
              </a:ext>
            </a:extLst>
          </p:cNvPr>
          <p:cNvSpPr txBox="1"/>
          <p:nvPr/>
        </p:nvSpPr>
        <p:spPr>
          <a:xfrm>
            <a:off x="-51987" y="5126802"/>
            <a:ext cx="821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[mdcu:_morgan-stark_4005-19688_] ---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96.19%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[mdcu:_wiki_morgan_stark__earth_616_]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[mdcu:_heather-glenn_4005-10365_] ---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99.17%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[mdcu:_wiki_heather_glenn__earth_616_]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[mdcu:_richard-nixon_4005-13426_] ---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77.50%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mdcu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:_wiki_richard_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nixon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new_earth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_]</a:t>
            </a:r>
          </a:p>
        </p:txBody>
      </p:sp>
    </p:spTree>
    <p:extLst>
      <p:ext uri="{BB962C8B-B14F-4D97-AF65-F5344CB8AC3E}">
        <p14:creationId xmlns:p14="http://schemas.microsoft.com/office/powerpoint/2010/main" val="146752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CEE45-7351-1B4F-88FA-79F24D1B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531766"/>
            <a:ext cx="12192000" cy="8690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89FF59-5F02-804E-8D5D-5B99084C46A7}"/>
              </a:ext>
            </a:extLst>
          </p:cNvPr>
          <p:cNvSpPr txBox="1"/>
          <p:nvPr/>
        </p:nvSpPr>
        <p:spPr>
          <a:xfrm>
            <a:off x="410190" y="116858"/>
            <a:ext cx="4824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Color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646210-D83A-B74C-B543-0657E790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178" y="707275"/>
            <a:ext cx="3005190" cy="20865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832FB-CFDF-484C-A0F4-781FDDB50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508" y="2427483"/>
            <a:ext cx="2192534" cy="1163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53CACC-A7E8-1F4A-A370-2D5D55D9E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838" y="839775"/>
            <a:ext cx="1619335" cy="16356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7E8952-5B41-4347-BAF2-5048F6DDC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580" y="1062758"/>
            <a:ext cx="3125046" cy="22275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43C48D-AE30-4C4F-8A4C-CE1F4F983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87" y="976202"/>
            <a:ext cx="1544437" cy="21534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F1821C-7C65-C042-9550-6248D552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19" y="3099404"/>
            <a:ext cx="2217657" cy="1091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4E684A-4E4A-0F47-B52B-CC1532742F75}"/>
              </a:ext>
            </a:extLst>
          </p:cNvPr>
          <p:cNvSpPr/>
          <p:nvPr/>
        </p:nvSpPr>
        <p:spPr>
          <a:xfrm>
            <a:off x="2646382" y="3275717"/>
            <a:ext cx="33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['#151517', '#353e49', '#666d72']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C8E737-1CE4-C345-8C35-D4FE8BE8C8FC}"/>
              </a:ext>
            </a:extLst>
          </p:cNvPr>
          <p:cNvSpPr/>
          <p:nvPr/>
        </p:nvSpPr>
        <p:spPr>
          <a:xfrm>
            <a:off x="2921809" y="4014381"/>
            <a:ext cx="2868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 (('black', (0, 0, 0)), 23520) ]</a:t>
            </a:r>
          </a:p>
          <a:p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2FBB88-4CFE-A349-B375-7DE17676D347}"/>
              </a:ext>
            </a:extLst>
          </p:cNvPr>
          <p:cNvSpPr/>
          <p:nvPr/>
        </p:nvSpPr>
        <p:spPr>
          <a:xfrm>
            <a:off x="9055919" y="3539919"/>
            <a:ext cx="29386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 ((‘red’, (255, 0, 0)), 9809),</a:t>
            </a:r>
          </a:p>
          <a:p>
            <a:r>
              <a:rPr lang="en-US" b="1" dirty="0"/>
              <a:t>   ((‘blue', (0, 0, 255)), 9616) ]</a:t>
            </a:r>
          </a:p>
          <a:p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004807-40B3-7541-8A5A-5206771AA04D}"/>
              </a:ext>
            </a:extLst>
          </p:cNvPr>
          <p:cNvSpPr/>
          <p:nvPr/>
        </p:nvSpPr>
        <p:spPr>
          <a:xfrm>
            <a:off x="8522119" y="2760324"/>
            <a:ext cx="3238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['#9b3e31', '#2e4255', '#ccccc7']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E4949-C24F-DF46-BEEF-5E7F6E6A9023}"/>
              </a:ext>
            </a:extLst>
          </p:cNvPr>
          <p:cNvCxnSpPr/>
          <p:nvPr/>
        </p:nvCxnSpPr>
        <p:spPr>
          <a:xfrm>
            <a:off x="4343787" y="3558569"/>
            <a:ext cx="0" cy="510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91B19D-C90E-BA48-98BE-94102ACE3C28}"/>
              </a:ext>
            </a:extLst>
          </p:cNvPr>
          <p:cNvCxnSpPr/>
          <p:nvPr/>
        </p:nvCxnSpPr>
        <p:spPr>
          <a:xfrm>
            <a:off x="10239440" y="3048531"/>
            <a:ext cx="0" cy="510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348A8D9-91B7-644F-A43D-4F69219BDDC5}"/>
              </a:ext>
            </a:extLst>
          </p:cNvPr>
          <p:cNvSpPr/>
          <p:nvPr/>
        </p:nvSpPr>
        <p:spPr>
          <a:xfrm rot="20810393">
            <a:off x="3569154" y="238594"/>
            <a:ext cx="3331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Innovation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CE94E-9B63-3A49-9D91-4CF61CDE8D82}"/>
              </a:ext>
            </a:extLst>
          </p:cNvPr>
          <p:cNvSpPr txBox="1"/>
          <p:nvPr/>
        </p:nvSpPr>
        <p:spPr>
          <a:xfrm>
            <a:off x="-495653" y="5139811"/>
            <a:ext cx="41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</a:rPr>
              <a:t>For each character: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F095E-08A8-8842-9F6E-9DE63B64EE9B}"/>
              </a:ext>
            </a:extLst>
          </p:cNvPr>
          <p:cNvSpPr/>
          <p:nvPr/>
        </p:nvSpPr>
        <p:spPr>
          <a:xfrm rot="20991341">
            <a:off x="1720844" y="4951801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</a:rPr>
              <a:t>&gt;30,000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513B8-FE47-4D49-9899-22CCFACAABA6}"/>
              </a:ext>
            </a:extLst>
          </p:cNvPr>
          <p:cNvSpPr txBox="1"/>
          <p:nvPr/>
        </p:nvSpPr>
        <p:spPr>
          <a:xfrm>
            <a:off x="231351" y="5726631"/>
            <a:ext cx="2591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download image (given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img-url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E8D514-6D07-6E48-943C-60EA1FEC5A07}"/>
              </a:ext>
            </a:extLst>
          </p:cNvPr>
          <p:cNvSpPr txBox="1"/>
          <p:nvPr/>
        </p:nvSpPr>
        <p:spPr>
          <a:xfrm>
            <a:off x="2514400" y="6142129"/>
            <a:ext cx="160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resize</a:t>
            </a:r>
            <a:endParaRPr lang="en-US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306CA8-CDF0-8C48-8FBC-16EC49E6D305}"/>
              </a:ext>
            </a:extLst>
          </p:cNvPr>
          <p:cNvSpPr txBox="1"/>
          <p:nvPr/>
        </p:nvSpPr>
        <p:spPr>
          <a:xfrm>
            <a:off x="3988273" y="5663031"/>
            <a:ext cx="346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cluster in range(2, 7):</a:t>
            </a:r>
            <a:endParaRPr lang="en-US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E3BB0A-00F4-9F44-A1F0-BE32AAEC7B65}"/>
              </a:ext>
            </a:extLst>
          </p:cNvPr>
          <p:cNvSpPr txBox="1"/>
          <p:nvPr/>
        </p:nvSpPr>
        <p:spPr>
          <a:xfrm>
            <a:off x="4459826" y="6046072"/>
            <a:ext cx="4376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codes =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scipy.cluster.vq.kmeans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(..)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counts =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scipy.histogram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(..)</a:t>
            </a:r>
          </a:p>
          <a:p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classify_by_</a:t>
            </a:r>
            <a:r>
              <a:rPr lang="en-US" sz="1600" b="1" dirty="0" err="1">
                <a:solidFill>
                  <a:srgbClr val="C00000"/>
                </a:solidFill>
              </a:rPr>
              <a:t>euclidean_distance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(codes, counts)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3792EF-6449-1D48-BD4B-F53A046FEF8E}"/>
              </a:ext>
            </a:extLst>
          </p:cNvPr>
          <p:cNvSpPr txBox="1"/>
          <p:nvPr/>
        </p:nvSpPr>
        <p:spPr>
          <a:xfrm>
            <a:off x="7953543" y="4984314"/>
            <a:ext cx="2097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extract dominant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colors (&gt; 70%)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83E9A-BCF1-6243-BE52-B34B4B3B5EB8}"/>
              </a:ext>
            </a:extLst>
          </p:cNvPr>
          <p:cNvSpPr txBox="1"/>
          <p:nvPr/>
        </p:nvSpPr>
        <p:spPr>
          <a:xfrm rot="21346537">
            <a:off x="10106710" y="5895596"/>
            <a:ext cx="209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plug-in to graph (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rdflib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6E873-65CD-944D-997E-94C2E0CCBD5E}"/>
              </a:ext>
            </a:extLst>
          </p:cNvPr>
          <p:cNvCxnSpPr/>
          <p:nvPr/>
        </p:nvCxnSpPr>
        <p:spPr>
          <a:xfrm>
            <a:off x="2601665" y="6082240"/>
            <a:ext cx="320144" cy="26829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8389F4-9F02-3945-A20D-84819652C5BB}"/>
              </a:ext>
            </a:extLst>
          </p:cNvPr>
          <p:cNvCxnSpPr>
            <a:cxnSpLocks/>
          </p:cNvCxnSpPr>
          <p:nvPr/>
        </p:nvCxnSpPr>
        <p:spPr>
          <a:xfrm flipV="1">
            <a:off x="3681274" y="5976180"/>
            <a:ext cx="449457" cy="39179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D3B5F16-065B-3048-BCFB-BE9D3A48CB7C}"/>
              </a:ext>
            </a:extLst>
          </p:cNvPr>
          <p:cNvCxnSpPr>
            <a:cxnSpLocks/>
          </p:cNvCxnSpPr>
          <p:nvPr/>
        </p:nvCxnSpPr>
        <p:spPr>
          <a:xfrm flipV="1">
            <a:off x="7385572" y="5311457"/>
            <a:ext cx="1030804" cy="60488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BC3B0B-B99C-EF4E-B974-E16193A2A814}"/>
              </a:ext>
            </a:extLst>
          </p:cNvPr>
          <p:cNvCxnSpPr>
            <a:cxnSpLocks/>
          </p:cNvCxnSpPr>
          <p:nvPr/>
        </p:nvCxnSpPr>
        <p:spPr>
          <a:xfrm>
            <a:off x="9730716" y="5528881"/>
            <a:ext cx="794515" cy="6557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16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987" y="-539399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90" y="116858"/>
            <a:ext cx="477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61084-9794-1144-BB99-D8646710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476" y="1538787"/>
            <a:ext cx="2395516" cy="2363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418DE-D258-E348-B731-4F18FB81D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494" y="3481626"/>
            <a:ext cx="4273506" cy="271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1666CD-6E44-734A-85BD-8C8B9EC5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252" y="4268617"/>
            <a:ext cx="5147353" cy="2467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643756-B7EF-4646-86F7-90ECB08D3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493" y="1364464"/>
            <a:ext cx="1467756" cy="5743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A2239-7159-BB4C-9175-04CA18A47403}"/>
              </a:ext>
            </a:extLst>
          </p:cNvPr>
          <p:cNvGrpSpPr/>
          <p:nvPr/>
        </p:nvGrpSpPr>
        <p:grpSpPr>
          <a:xfrm rot="5400000">
            <a:off x="-207864" y="1248339"/>
            <a:ext cx="1978955" cy="1542122"/>
            <a:chOff x="-9312" y="4838436"/>
            <a:chExt cx="2591641" cy="201956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B044544-23B9-0B45-BB00-A9D36178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-9312" y="4838436"/>
              <a:ext cx="2591641" cy="20195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8385DE-0B95-7D47-BD2F-5215947B3537}"/>
                </a:ext>
              </a:extLst>
            </p:cNvPr>
            <p:cNvSpPr txBox="1"/>
            <p:nvPr/>
          </p:nvSpPr>
          <p:spPr>
            <a:xfrm flipH="1">
              <a:off x="1155720" y="4969687"/>
              <a:ext cx="1426607" cy="60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mic Sans MS" panose="030F0902030302020204" pitchFamily="66" charset="0"/>
                </a:rPr>
                <a:t>Let’s</a:t>
              </a:r>
            </a:p>
            <a:p>
              <a:pPr algn="ctr"/>
              <a:r>
                <a:rPr lang="en-US" sz="1200" b="1" dirty="0">
                  <a:latin typeface="Comic Sans MS" panose="030F0902030302020204" pitchFamily="66" charset="0"/>
                </a:rPr>
                <a:t>SPARQL!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7BAF6326-28B6-674A-88DE-2B2C8A96D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9295" y="2329883"/>
            <a:ext cx="953379" cy="669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AF6195E-39A5-9F4B-8419-48F9F5C39C99}"/>
              </a:ext>
            </a:extLst>
          </p:cNvPr>
          <p:cNvSpPr txBox="1"/>
          <p:nvPr/>
        </p:nvSpPr>
        <p:spPr>
          <a:xfrm>
            <a:off x="1998233" y="1819550"/>
            <a:ext cx="100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+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5EE941CB-DDA3-6A4F-BEA4-3CBAE00A3FAA}"/>
              </a:ext>
            </a:extLst>
          </p:cNvPr>
          <p:cNvCxnSpPr>
            <a:cxnSpLocks/>
            <a:endCxn id="15" idx="1"/>
          </p:cNvCxnSpPr>
          <p:nvPr/>
        </p:nvCxnSpPr>
        <p:spPr>
          <a:xfrm rot="10800000" flipV="1">
            <a:off x="1822494" y="4528378"/>
            <a:ext cx="684400" cy="312004"/>
          </a:xfrm>
          <a:prstGeom prst="curvedConnector3">
            <a:avLst>
              <a:gd name="adj1" fmla="val 1664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B104F0-E246-9243-90A5-5CCA2EF03A86}"/>
              </a:ext>
            </a:extLst>
          </p:cNvPr>
          <p:cNvCxnSpPr>
            <a:cxnSpLocks/>
          </p:cNvCxnSpPr>
          <p:nvPr/>
        </p:nvCxnSpPr>
        <p:spPr>
          <a:xfrm flipV="1">
            <a:off x="1209789" y="4207262"/>
            <a:ext cx="3497026" cy="1077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1372320-49B9-404F-B41E-D0496BF37382}"/>
              </a:ext>
            </a:extLst>
          </p:cNvPr>
          <p:cNvCxnSpPr>
            <a:cxnSpLocks/>
          </p:cNvCxnSpPr>
          <p:nvPr/>
        </p:nvCxnSpPr>
        <p:spPr>
          <a:xfrm flipV="1">
            <a:off x="1075144" y="4418386"/>
            <a:ext cx="4031112" cy="15429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5F85433-4F6B-4A40-9B26-4E1858BA0152}"/>
              </a:ext>
            </a:extLst>
          </p:cNvPr>
          <p:cNvCxnSpPr>
            <a:cxnSpLocks/>
          </p:cNvCxnSpPr>
          <p:nvPr/>
        </p:nvCxnSpPr>
        <p:spPr>
          <a:xfrm flipV="1">
            <a:off x="3719245" y="6023579"/>
            <a:ext cx="513708" cy="377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672E72-461A-4540-B1C4-58626646146F}"/>
              </a:ext>
            </a:extLst>
          </p:cNvPr>
          <p:cNvCxnSpPr>
            <a:cxnSpLocks/>
          </p:cNvCxnSpPr>
          <p:nvPr/>
        </p:nvCxnSpPr>
        <p:spPr>
          <a:xfrm flipH="1">
            <a:off x="8005507" y="4730678"/>
            <a:ext cx="2818188" cy="3826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B4BF0C4-AE9E-624A-BF9E-DF15D3C1CFAA}"/>
              </a:ext>
            </a:extLst>
          </p:cNvPr>
          <p:cNvCxnSpPr>
            <a:cxnSpLocks/>
          </p:cNvCxnSpPr>
          <p:nvPr/>
        </p:nvCxnSpPr>
        <p:spPr>
          <a:xfrm flipH="1" flipV="1">
            <a:off x="5827580" y="5301465"/>
            <a:ext cx="1537994" cy="821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27C8ECE-4347-F249-839E-0806512ECB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351" y="757710"/>
            <a:ext cx="4954869" cy="332373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B2BE13C-0681-EB4C-A1CA-608528959442}"/>
              </a:ext>
            </a:extLst>
          </p:cNvPr>
          <p:cNvCxnSpPr>
            <a:cxnSpLocks/>
          </p:cNvCxnSpPr>
          <p:nvPr/>
        </p:nvCxnSpPr>
        <p:spPr>
          <a:xfrm flipH="1">
            <a:off x="4620665" y="3805955"/>
            <a:ext cx="1475335" cy="190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1C9335-A40D-844D-852C-ECF4A90384F0}"/>
              </a:ext>
            </a:extLst>
          </p:cNvPr>
          <p:cNvCxnSpPr>
            <a:cxnSpLocks/>
          </p:cNvCxnSpPr>
          <p:nvPr/>
        </p:nvCxnSpPr>
        <p:spPr>
          <a:xfrm>
            <a:off x="8743308" y="1351613"/>
            <a:ext cx="1081168" cy="2551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7EDD67-B89E-5C4A-AC25-8190A8447AAF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7692567" y="895649"/>
            <a:ext cx="2491508" cy="352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7979B53-486E-2846-9C51-2B7825F45B67}"/>
              </a:ext>
            </a:extLst>
          </p:cNvPr>
          <p:cNvSpPr txBox="1"/>
          <p:nvPr/>
        </p:nvSpPr>
        <p:spPr>
          <a:xfrm>
            <a:off x="10184075" y="603261"/>
            <a:ext cx="169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dropdown menu for class selection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E3063F-CD55-7245-B3E3-0A85146EF24B}"/>
              </a:ext>
            </a:extLst>
          </p:cNvPr>
          <p:cNvSpPr txBox="1"/>
          <p:nvPr/>
        </p:nvSpPr>
        <p:spPr>
          <a:xfrm rot="818606">
            <a:off x="8311127" y="1422320"/>
            <a:ext cx="1717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predicates are generated automatically in BE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F7D9ABA-C987-3949-B0F6-878ABA4B8E33}"/>
              </a:ext>
            </a:extLst>
          </p:cNvPr>
          <p:cNvSpPr txBox="1"/>
          <p:nvPr/>
        </p:nvSpPr>
        <p:spPr>
          <a:xfrm>
            <a:off x="5624206" y="2795705"/>
            <a:ext cx="1984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responsive pie and bar charts generated automatically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3F632F-73AB-4C40-907C-3F2497981DDB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18418"/>
            <a:ext cx="284252" cy="3300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B007B94-88D2-EE44-9B60-E10A25AC19C4}"/>
              </a:ext>
            </a:extLst>
          </p:cNvPr>
          <p:cNvCxnSpPr>
            <a:cxnSpLocks/>
          </p:cNvCxnSpPr>
          <p:nvPr/>
        </p:nvCxnSpPr>
        <p:spPr>
          <a:xfrm flipV="1">
            <a:off x="6904234" y="2353079"/>
            <a:ext cx="461340" cy="5144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46B3AF7-3033-D24C-95AA-9B5105631CC9}"/>
              </a:ext>
            </a:extLst>
          </p:cNvPr>
          <p:cNvSpPr txBox="1"/>
          <p:nvPr/>
        </p:nvSpPr>
        <p:spPr>
          <a:xfrm>
            <a:off x="6045675" y="226214"/>
            <a:ext cx="171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main page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30E864F-9665-3D47-9DB7-0C3E50D055AF}"/>
              </a:ext>
            </a:extLst>
          </p:cNvPr>
          <p:cNvCxnSpPr>
            <a:cxnSpLocks/>
          </p:cNvCxnSpPr>
          <p:nvPr/>
        </p:nvCxnSpPr>
        <p:spPr>
          <a:xfrm>
            <a:off x="6904234" y="539808"/>
            <a:ext cx="230670" cy="284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24A37CD-40A0-784B-8236-0DAEC06CE859}"/>
              </a:ext>
            </a:extLst>
          </p:cNvPr>
          <p:cNvSpPr txBox="1"/>
          <p:nvPr/>
        </p:nvSpPr>
        <p:spPr>
          <a:xfrm rot="21119247">
            <a:off x="4243407" y="3614962"/>
            <a:ext cx="225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links to a description page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04B095B-3280-7447-BE51-477DA1C45508}"/>
              </a:ext>
            </a:extLst>
          </p:cNvPr>
          <p:cNvSpPr txBox="1"/>
          <p:nvPr/>
        </p:nvSpPr>
        <p:spPr>
          <a:xfrm rot="21119247">
            <a:off x="639435" y="4314306"/>
            <a:ext cx="225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links to a description page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DE8150-F588-8446-B883-78443B991D77}"/>
              </a:ext>
            </a:extLst>
          </p:cNvPr>
          <p:cNvSpPr txBox="1"/>
          <p:nvPr/>
        </p:nvSpPr>
        <p:spPr>
          <a:xfrm>
            <a:off x="-53109" y="4914339"/>
            <a:ext cx="136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perform text search within results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DDA9DE-98C0-F64E-9C1A-D1D0F1798D5F}"/>
              </a:ext>
            </a:extLst>
          </p:cNvPr>
          <p:cNvSpPr txBox="1"/>
          <p:nvPr/>
        </p:nvSpPr>
        <p:spPr>
          <a:xfrm>
            <a:off x="267679" y="5887348"/>
            <a:ext cx="136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sort by </a:t>
            </a:r>
            <a:r>
              <a:rPr lang="en-US" sz="1600" b="1" dirty="0" err="1">
                <a:solidFill>
                  <a:srgbClr val="C00000"/>
                </a:solidFill>
              </a:rPr>
              <a:t>s,p,o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0F62B13-1AE4-3548-8C90-B8B85F679BA2}"/>
              </a:ext>
            </a:extLst>
          </p:cNvPr>
          <p:cNvSpPr txBox="1"/>
          <p:nvPr/>
        </p:nvSpPr>
        <p:spPr>
          <a:xfrm>
            <a:off x="2958302" y="6324956"/>
            <a:ext cx="136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pagination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C92313B-DE34-154C-8BEB-8A7BDBCB9AC3}"/>
              </a:ext>
            </a:extLst>
          </p:cNvPr>
          <p:cNvSpPr txBox="1"/>
          <p:nvPr/>
        </p:nvSpPr>
        <p:spPr>
          <a:xfrm rot="1714435">
            <a:off x="5322268" y="5624642"/>
            <a:ext cx="225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links to a description page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F112E9-0DE4-CF4C-B2FA-06BDFCDF1715}"/>
              </a:ext>
            </a:extLst>
          </p:cNvPr>
          <p:cNvSpPr txBox="1"/>
          <p:nvPr/>
        </p:nvSpPr>
        <p:spPr>
          <a:xfrm>
            <a:off x="10480870" y="4078255"/>
            <a:ext cx="171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construct manual query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and get clickable results</a:t>
            </a: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51CAEAD5-3291-4F4B-9C0D-4EFDC6B83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47555" y="1005791"/>
            <a:ext cx="798573" cy="798573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F0913882-F756-AA46-BB7C-EF89D5004CB1}"/>
              </a:ext>
            </a:extLst>
          </p:cNvPr>
          <p:cNvSpPr txBox="1"/>
          <p:nvPr/>
        </p:nvSpPr>
        <p:spPr>
          <a:xfrm>
            <a:off x="2926478" y="1084497"/>
            <a:ext cx="100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+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DF48C30-67B9-AF41-9BE5-B42CAAF51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4924" y="1777528"/>
            <a:ext cx="1190792" cy="119079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B59704BD-87AA-354A-9BA1-3C776C1D5FA5}"/>
              </a:ext>
            </a:extLst>
          </p:cNvPr>
          <p:cNvSpPr txBox="1"/>
          <p:nvPr/>
        </p:nvSpPr>
        <p:spPr>
          <a:xfrm>
            <a:off x="2915476" y="1680536"/>
            <a:ext cx="100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5179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5765"/>
            <a:ext cx="12192000" cy="86907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329B68-0CC0-F44F-B589-4D6583771DF5}"/>
              </a:ext>
            </a:extLst>
          </p:cNvPr>
          <p:cNvSpPr txBox="1"/>
          <p:nvPr/>
        </p:nvSpPr>
        <p:spPr>
          <a:xfrm>
            <a:off x="410190" y="116858"/>
            <a:ext cx="892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Validation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C9263-57C0-2040-AE85-18BB2A7297FA}"/>
              </a:ext>
            </a:extLst>
          </p:cNvPr>
          <p:cNvSpPr/>
          <p:nvPr/>
        </p:nvSpPr>
        <p:spPr>
          <a:xfrm>
            <a:off x="1054971" y="1288600"/>
            <a:ext cx="74470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How to </a:t>
            </a:r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validate correctness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 of the KG in each ‘curation’ step?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55203-D3EB-294F-A2AB-3C3980FF1639}"/>
              </a:ext>
            </a:extLst>
          </p:cNvPr>
          <p:cNvSpPr txBox="1"/>
          <p:nvPr/>
        </p:nvSpPr>
        <p:spPr>
          <a:xfrm rot="794942">
            <a:off x="75011" y="3204707"/>
            <a:ext cx="3367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generate error dump file with known patterns </a:t>
            </a:r>
            <a:r>
              <a:rPr lang="en-US" sz="2000" b="1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2000" b="1" dirty="0">
                <a:latin typeface="Calibri" panose="020F0502020204030204" pitchFamily="34" charset="0"/>
              </a:rPr>
              <a:t>cluster problems by type </a:t>
            </a:r>
            <a:r>
              <a:rPr lang="en-US" sz="2000" b="1" dirty="0"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sz="2000" b="1" dirty="0">
              <a:latin typeface="Calibri" panose="020F0502020204030204" pitchFamily="34" charset="0"/>
            </a:endParaRPr>
          </a:p>
          <a:p>
            <a:pPr algn="ctr"/>
            <a:r>
              <a:rPr lang="en-US" sz="2000" b="1" dirty="0">
                <a:latin typeface="Calibri" panose="020F0502020204030204" pitchFamily="34" charset="0"/>
              </a:rPr>
              <a:t>manipulate using bash scripts (grep, cut, etc..)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7E45F-E2AF-2047-9C48-B4AE4FD8BAEE}"/>
              </a:ext>
            </a:extLst>
          </p:cNvPr>
          <p:cNvSpPr txBox="1"/>
          <p:nvPr/>
        </p:nvSpPr>
        <p:spPr>
          <a:xfrm rot="20979092">
            <a:off x="3362098" y="3621545"/>
            <a:ext cx="3344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set of SPARQL queries </a:t>
            </a:r>
            <a:r>
              <a:rPr lang="en-US" sz="2000" b="1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2000" b="1" dirty="0">
                <a:latin typeface="Calibri" panose="020F0502020204030204" pitchFamily="34" charset="0"/>
              </a:rPr>
              <a:t>count and distinguish </a:t>
            </a:r>
            <a:r>
              <a:rPr lang="en-US" sz="2000" b="1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2000" b="1" dirty="0">
                <a:latin typeface="Calibri" panose="020F0502020204030204" pitchFamily="34" charset="0"/>
              </a:rPr>
              <a:t>triples by patterns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2440A-2568-FF45-9318-6DEA080FF26F}"/>
              </a:ext>
            </a:extLst>
          </p:cNvPr>
          <p:cNvSpPr txBox="1"/>
          <p:nvPr/>
        </p:nvSpPr>
        <p:spPr>
          <a:xfrm rot="1235288">
            <a:off x="7983431" y="3734542"/>
            <a:ext cx="2220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online RDF validation tools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B51DF-3D0B-3246-B045-1E5FB24FBE8A}"/>
              </a:ext>
            </a:extLst>
          </p:cNvPr>
          <p:cNvSpPr txBox="1"/>
          <p:nvPr/>
        </p:nvSpPr>
        <p:spPr>
          <a:xfrm rot="20790401">
            <a:off x="10405612" y="4010403"/>
            <a:ext cx="178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visualization tools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19B59-DB19-AD4E-898B-6E2F40C3153D}"/>
              </a:ext>
            </a:extLst>
          </p:cNvPr>
          <p:cNvSpPr txBox="1"/>
          <p:nvPr/>
        </p:nvSpPr>
        <p:spPr>
          <a:xfrm rot="821050">
            <a:off x="6289629" y="4190924"/>
            <a:ext cx="191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manual labeling of entities (validation set)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19E41-327A-684D-B2B3-257924CFB13F}"/>
              </a:ext>
            </a:extLst>
          </p:cNvPr>
          <p:cNvSpPr txBox="1"/>
          <p:nvPr/>
        </p:nvSpPr>
        <p:spPr>
          <a:xfrm>
            <a:off x="2912632" y="3891249"/>
            <a:ext cx="100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D8F3F-4C47-FF49-92DF-0C9B8AAEC4E6}"/>
              </a:ext>
            </a:extLst>
          </p:cNvPr>
          <p:cNvSpPr txBox="1"/>
          <p:nvPr/>
        </p:nvSpPr>
        <p:spPr>
          <a:xfrm>
            <a:off x="5761549" y="3964236"/>
            <a:ext cx="100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A6EB9-6C4F-7E42-B6E9-B5CC43D6E69C}"/>
              </a:ext>
            </a:extLst>
          </p:cNvPr>
          <p:cNvSpPr txBox="1"/>
          <p:nvPr/>
        </p:nvSpPr>
        <p:spPr>
          <a:xfrm>
            <a:off x="7601105" y="3814076"/>
            <a:ext cx="100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ED022-D2AD-664A-95F4-10B7EBC6FE1F}"/>
              </a:ext>
            </a:extLst>
          </p:cNvPr>
          <p:cNvSpPr txBox="1"/>
          <p:nvPr/>
        </p:nvSpPr>
        <p:spPr>
          <a:xfrm>
            <a:off x="9640560" y="3961850"/>
            <a:ext cx="100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D8E18-153F-694C-9E72-E6BAC0C3340E}"/>
              </a:ext>
            </a:extLst>
          </p:cNvPr>
          <p:cNvSpPr txBox="1"/>
          <p:nvPr/>
        </p:nvSpPr>
        <p:spPr>
          <a:xfrm rot="1235553">
            <a:off x="1272191" y="4991657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Data Extraction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35352-0F32-4746-8940-095999812088}"/>
              </a:ext>
            </a:extLst>
          </p:cNvPr>
          <p:cNvSpPr txBox="1"/>
          <p:nvPr/>
        </p:nvSpPr>
        <p:spPr>
          <a:xfrm rot="20958098">
            <a:off x="1907411" y="4873530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Data Cleaning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32EA8F-6C6A-574D-8027-73C89CA93453}"/>
              </a:ext>
            </a:extLst>
          </p:cNvPr>
          <p:cNvSpPr txBox="1"/>
          <p:nvPr/>
        </p:nvSpPr>
        <p:spPr>
          <a:xfrm rot="21072932">
            <a:off x="4356314" y="4592792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Triples curation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A1B1-6336-B140-96A7-CE49FBF52DF8}"/>
              </a:ext>
            </a:extLst>
          </p:cNvPr>
          <p:cNvSpPr txBox="1"/>
          <p:nvPr/>
        </p:nvSpPr>
        <p:spPr>
          <a:xfrm rot="460612">
            <a:off x="6573387" y="5094914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Entity Linking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E8A48-790C-8243-8336-A06262FD31B4}"/>
              </a:ext>
            </a:extLst>
          </p:cNvPr>
          <p:cNvSpPr txBox="1"/>
          <p:nvPr/>
        </p:nvSpPr>
        <p:spPr>
          <a:xfrm rot="365387">
            <a:off x="8652937" y="4529481"/>
            <a:ext cx="117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Triples logic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5D5D9F-6EE2-CA45-9A75-7095710B094E}"/>
              </a:ext>
            </a:extLst>
          </p:cNvPr>
          <p:cNvSpPr txBox="1"/>
          <p:nvPr/>
        </p:nvSpPr>
        <p:spPr>
          <a:xfrm>
            <a:off x="10614465" y="4803825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Ontology correctness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5B7AA-34F3-F444-9329-5FDE4437F20D}"/>
              </a:ext>
            </a:extLst>
          </p:cNvPr>
          <p:cNvSpPr txBox="1"/>
          <p:nvPr/>
        </p:nvSpPr>
        <p:spPr>
          <a:xfrm rot="1539099">
            <a:off x="8924633" y="4922240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Ontology correctness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6AA0-0215-8D40-AE36-B8DED30BE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744"/>
          <a:stretch/>
        </p:blipFill>
        <p:spPr>
          <a:xfrm>
            <a:off x="9256254" y="236409"/>
            <a:ext cx="1940120" cy="3028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D64D18-CBD3-504D-93E1-818506E82461}"/>
              </a:ext>
            </a:extLst>
          </p:cNvPr>
          <p:cNvSpPr txBox="1"/>
          <p:nvPr/>
        </p:nvSpPr>
        <p:spPr>
          <a:xfrm rot="1457134">
            <a:off x="3712364" y="4681846"/>
            <a:ext cx="11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0154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555256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90" y="116858"/>
            <a:ext cx="477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C478A-0ABB-854D-92E1-B410981D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645" b="97462" l="0" r="995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602" y="4145048"/>
            <a:ext cx="5659135" cy="2589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0C4AE-690A-EA4B-9740-C8E6FBD2DD7C}"/>
              </a:ext>
            </a:extLst>
          </p:cNvPr>
          <p:cNvSpPr txBox="1"/>
          <p:nvPr/>
        </p:nvSpPr>
        <p:spPr>
          <a:xfrm rot="467149">
            <a:off x="1029186" y="1518474"/>
            <a:ext cx="3233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pitch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</a:rPr>
              <a:t> the project </a:t>
            </a:r>
            <a:r>
              <a:rPr lang="en-US" sz="32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proposal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</a:rPr>
              <a:t> to </a:t>
            </a:r>
            <a:r>
              <a:rPr lang="en-US" sz="32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friends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</a:rPr>
              <a:t> and </a:t>
            </a:r>
            <a:r>
              <a:rPr lang="en-US" sz="32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colleagues</a:t>
            </a:r>
            <a:endParaRPr lang="en-US" sz="3200" b="1" u="sng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E9A6-3CAE-5B47-B019-2B2565C2F80A}"/>
              </a:ext>
            </a:extLst>
          </p:cNvPr>
          <p:cNvSpPr txBox="1"/>
          <p:nvPr/>
        </p:nvSpPr>
        <p:spPr>
          <a:xfrm rot="21021789">
            <a:off x="4838057" y="1979175"/>
            <a:ext cx="29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Feedback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</a:rPr>
              <a:t>!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</a:rPr>
              <a:t>Satisfaction? Interaction?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B1DCDB2-896A-C743-9DF8-BDC0AD3B3D5B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V="1">
            <a:off x="4242740" y="70876"/>
            <a:ext cx="463574" cy="3377780"/>
          </a:xfrm>
          <a:prstGeom prst="curvedConnector3">
            <a:avLst>
              <a:gd name="adj1" fmla="val 2112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EB9A618-ED5D-3441-ADF7-47D2B079CEFB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4406665" y="1670690"/>
            <a:ext cx="150051" cy="3950814"/>
          </a:xfrm>
          <a:prstGeom prst="curvedConnector3">
            <a:avLst>
              <a:gd name="adj1" fmla="val 5276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7702B4-D85C-4B4D-8DAB-89C5240A05EC}"/>
              </a:ext>
            </a:extLst>
          </p:cNvPr>
          <p:cNvSpPr txBox="1"/>
          <p:nvPr/>
        </p:nvSpPr>
        <p:spPr>
          <a:xfrm rot="863918">
            <a:off x="8042551" y="2071509"/>
            <a:ext cx="3892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In the final version we presented </a:t>
            </a:r>
            <a:r>
              <a:rPr lang="en-US" sz="2400" b="1" u="sng" dirty="0">
                <a:latin typeface="Calibri" panose="020F0502020204030204" pitchFamily="34" charset="0"/>
              </a:rPr>
              <a:t>users</a:t>
            </a:r>
            <a:r>
              <a:rPr lang="en-US" sz="2400" b="1" dirty="0">
                <a:latin typeface="Calibri" panose="020F0502020204030204" pitchFamily="34" charset="0"/>
              </a:rPr>
              <a:t> responded </a:t>
            </a:r>
            <a:r>
              <a:rPr lang="en-US" sz="2400" b="1" u="sng" dirty="0">
                <a:latin typeface="Calibri" panose="020F0502020204030204" pitchFamily="34" charset="0"/>
              </a:rPr>
              <a:t>positively</a:t>
            </a:r>
            <a:r>
              <a:rPr lang="en-US" sz="2400" b="1" dirty="0">
                <a:latin typeface="Calibri" panose="020F0502020204030204" pitchFamily="34" charset="0"/>
              </a:rPr>
              <a:t> to all system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5586D-E3F7-DD40-BBC2-1F371CC64F4C}"/>
              </a:ext>
            </a:extLst>
          </p:cNvPr>
          <p:cNvSpPr txBox="1"/>
          <p:nvPr/>
        </p:nvSpPr>
        <p:spPr>
          <a:xfrm rot="460612">
            <a:off x="3690327" y="736467"/>
            <a:ext cx="246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Fixes &amp; deploy new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7211B2-9315-4245-B8F6-EE0E27E7D033}"/>
              </a:ext>
            </a:extLst>
          </p:cNvPr>
          <p:cNvSpPr txBox="1"/>
          <p:nvPr/>
        </p:nvSpPr>
        <p:spPr>
          <a:xfrm>
            <a:off x="3003497" y="3967572"/>
            <a:ext cx="246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Present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671105-096F-F244-A372-10B8EB7F803E}"/>
              </a:ext>
            </a:extLst>
          </p:cNvPr>
          <p:cNvSpPr txBox="1"/>
          <p:nvPr/>
        </p:nvSpPr>
        <p:spPr>
          <a:xfrm rot="254471">
            <a:off x="3478081" y="1046532"/>
            <a:ext cx="246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Retrospective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8F037D-8B6D-5649-829B-D4159AD61619}"/>
              </a:ext>
            </a:extLst>
          </p:cNvPr>
          <p:cNvSpPr txBox="1"/>
          <p:nvPr/>
        </p:nvSpPr>
        <p:spPr>
          <a:xfrm rot="20965829">
            <a:off x="8165872" y="4256806"/>
            <a:ext cx="3264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Some users interacted with the system for more than 15 minutes</a:t>
            </a:r>
          </a:p>
        </p:txBody>
      </p:sp>
    </p:spTree>
    <p:extLst>
      <p:ext uri="{BB962C8B-B14F-4D97-AF65-F5344CB8AC3E}">
        <p14:creationId xmlns:p14="http://schemas.microsoft.com/office/powerpoint/2010/main" val="342902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CEE45-7351-1B4F-88FA-79F24D1B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58014"/>
            <a:ext cx="12192000" cy="8690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89FF59-5F02-804E-8D5D-5B99084C46A7}"/>
              </a:ext>
            </a:extLst>
          </p:cNvPr>
          <p:cNvSpPr txBox="1"/>
          <p:nvPr/>
        </p:nvSpPr>
        <p:spPr>
          <a:xfrm>
            <a:off x="410190" y="116858"/>
            <a:ext cx="4824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0B356-6C38-364E-BF83-377BF98B0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34"/>
          <a:stretch/>
        </p:blipFill>
        <p:spPr>
          <a:xfrm rot="750679">
            <a:off x="2257075" y="1333201"/>
            <a:ext cx="2302244" cy="1532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135558-B962-FF44-9757-E7C0F586897A}"/>
              </a:ext>
            </a:extLst>
          </p:cNvPr>
          <p:cNvSpPr txBox="1"/>
          <p:nvPr/>
        </p:nvSpPr>
        <p:spPr>
          <a:xfrm rot="21021789">
            <a:off x="505543" y="1587706"/>
            <a:ext cx="2480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Deploy to external KGs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(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Linked Data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C70CD-7BC4-744D-84AA-655FBFACA23F}"/>
              </a:ext>
            </a:extLst>
          </p:cNvPr>
          <p:cNvSpPr txBox="1"/>
          <p:nvPr/>
        </p:nvSpPr>
        <p:spPr>
          <a:xfrm>
            <a:off x="1240638" y="2796724"/>
            <a:ext cx="2461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contribute to the open world of linked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C83F0-CAA7-3744-8192-7F5B80579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54235">
            <a:off x="3623440" y="5106020"/>
            <a:ext cx="2342785" cy="1460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B1D891-E83A-AE42-BCE4-ADD4CE21556F}"/>
              </a:ext>
            </a:extLst>
          </p:cNvPr>
          <p:cNvSpPr txBox="1"/>
          <p:nvPr/>
        </p:nvSpPr>
        <p:spPr>
          <a:xfrm rot="675070">
            <a:off x="777716" y="4279427"/>
            <a:ext cx="3161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Provider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?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Explore the 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trends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, the 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gaps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, how can you 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fit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 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62A87-0054-E341-A266-3826975006EF}"/>
              </a:ext>
            </a:extLst>
          </p:cNvPr>
          <p:cNvSpPr txBox="1"/>
          <p:nvPr/>
        </p:nvSpPr>
        <p:spPr>
          <a:xfrm rot="21170415">
            <a:off x="1130146" y="6052362"/>
            <a:ext cx="2682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characters origins, popular attributes, ratings and scores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347719-C495-B94A-BF97-E074C2AA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300" y="4268443"/>
            <a:ext cx="1923624" cy="1932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41ADE3-970F-234A-9502-701D95A2D5DC}"/>
              </a:ext>
            </a:extLst>
          </p:cNvPr>
          <p:cNvSpPr txBox="1"/>
          <p:nvPr/>
        </p:nvSpPr>
        <p:spPr>
          <a:xfrm rot="601558">
            <a:off x="6609237" y="3642819"/>
            <a:ext cx="3161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Consumer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?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Navigate and walk through our graph!</a:t>
            </a:r>
          </a:p>
          <a:p>
            <a:pPr algn="ctr"/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Explore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 further!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4427A-27BC-A240-9CC4-43D4EAB4D882}"/>
              </a:ext>
            </a:extLst>
          </p:cNvPr>
          <p:cNvSpPr txBox="1"/>
          <p:nvPr/>
        </p:nvSpPr>
        <p:spPr>
          <a:xfrm rot="20958763">
            <a:off x="7074204" y="5524776"/>
            <a:ext cx="2682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who is the inker of your favorite comic books issues? what else did he ink?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86F54-5CB1-2242-B046-E7B75EA421E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7140">
            <a:off x="5649046" y="634062"/>
            <a:ext cx="2261757" cy="21604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B19B73-F20B-4F4C-87FB-9DAB78B02285}"/>
              </a:ext>
            </a:extLst>
          </p:cNvPr>
          <p:cNvSpPr txBox="1"/>
          <p:nvPr/>
        </p:nvSpPr>
        <p:spPr>
          <a:xfrm rot="21320114">
            <a:off x="4779327" y="2145043"/>
            <a:ext cx="251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Define axioms Run 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D8110B-DBC0-1B45-B440-4DA6DC8FB4CB}"/>
              </a:ext>
            </a:extLst>
          </p:cNvPr>
          <p:cNvSpPr txBox="1"/>
          <p:nvPr/>
        </p:nvSpPr>
        <p:spPr>
          <a:xfrm>
            <a:off x="4774236" y="2933447"/>
            <a:ext cx="2461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utilize the information we have on relations between characters!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CFA65-2014-6C4E-B43E-AB7409E74EDA}"/>
              </a:ext>
            </a:extLst>
          </p:cNvPr>
          <p:cNvSpPr txBox="1"/>
          <p:nvPr/>
        </p:nvSpPr>
        <p:spPr>
          <a:xfrm rot="21288593">
            <a:off x="8865984" y="1242451"/>
            <a:ext cx="1773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Predict! use </a:t>
            </a:r>
            <a:r>
              <a:rPr lang="en-US" sz="2800" b="1" u="sng" dirty="0">
                <a:solidFill>
                  <a:srgbClr val="7030A0"/>
                </a:solidFill>
                <a:latin typeface="Calibri" panose="020F0502020204030204" pitchFamily="34" charset="0"/>
              </a:rPr>
              <a:t>ML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A1DB6A-5B2C-4C42-B529-65A552531C6F}"/>
              </a:ext>
            </a:extLst>
          </p:cNvPr>
          <p:cNvSpPr txBox="1"/>
          <p:nvPr/>
        </p:nvSpPr>
        <p:spPr>
          <a:xfrm>
            <a:off x="8522124" y="2011893"/>
            <a:ext cx="2430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good vs. bad, how is color related to that?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use comic-book scores and movie ratings!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A57202-2EA5-D04B-87A2-99C536BF2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1692" y="116858"/>
            <a:ext cx="1677656" cy="33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873756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90" y="116858"/>
            <a:ext cx="477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FF7CB-F60E-B54B-B85E-545BAF1F03E8}"/>
              </a:ext>
            </a:extLst>
          </p:cNvPr>
          <p:cNvSpPr txBox="1"/>
          <p:nvPr/>
        </p:nvSpPr>
        <p:spPr>
          <a:xfrm rot="21021789">
            <a:off x="467876" y="1531661"/>
            <a:ext cx="3142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0070C0"/>
                </a:solidFill>
                <a:latin typeface="Calibri" panose="020F0502020204030204" pitchFamily="34" charset="0"/>
              </a:rPr>
              <a:t>Carefully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 design a focused crawler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D5467-66B5-FF44-BA3C-384CB9A6B639}"/>
              </a:ext>
            </a:extLst>
          </p:cNvPr>
          <p:cNvSpPr txBox="1"/>
          <p:nvPr/>
        </p:nvSpPr>
        <p:spPr>
          <a:xfrm rot="21415396">
            <a:off x="1106226" y="2337704"/>
            <a:ext cx="246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don’t ‘blind’ crawl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D0C5B-6867-D34D-80D7-5C14A41F946D}"/>
              </a:ext>
            </a:extLst>
          </p:cNvPr>
          <p:cNvSpPr txBox="1"/>
          <p:nvPr/>
        </p:nvSpPr>
        <p:spPr>
          <a:xfrm rot="698637">
            <a:off x="6179176" y="747223"/>
            <a:ext cx="3142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Working with existing ontologies can make it much easier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C4BAD-21ED-BF4C-BFA8-57EA32A2B32C}"/>
              </a:ext>
            </a:extLst>
          </p:cNvPr>
          <p:cNvSpPr txBox="1"/>
          <p:nvPr/>
        </p:nvSpPr>
        <p:spPr>
          <a:xfrm rot="21392712">
            <a:off x="5399152" y="1863076"/>
            <a:ext cx="198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make use of work done by others!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EE2B0-AAD9-4442-8CEB-114B58E59117}"/>
              </a:ext>
            </a:extLst>
          </p:cNvPr>
          <p:cNvSpPr txBox="1"/>
          <p:nvPr/>
        </p:nvSpPr>
        <p:spPr>
          <a:xfrm rot="499094">
            <a:off x="1555457" y="3767731"/>
            <a:ext cx="2487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Good ontology = Good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B7B57-E3D6-CD4F-89E6-73FFFF023EE9}"/>
              </a:ext>
            </a:extLst>
          </p:cNvPr>
          <p:cNvSpPr txBox="1"/>
          <p:nvPr/>
        </p:nvSpPr>
        <p:spPr>
          <a:xfrm>
            <a:off x="2220429" y="4683982"/>
            <a:ext cx="237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we believe that a good indicator for a well-constructed-KG is the complexity of composing a SPARQL query for any request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21C909-D45A-534A-A1BA-43CF49AD7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09455">
            <a:off x="8546788" y="3988976"/>
            <a:ext cx="3027127" cy="22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B601B9-5989-A947-8D29-45831F37375A}"/>
              </a:ext>
            </a:extLst>
          </p:cNvPr>
          <p:cNvSpPr txBox="1"/>
          <p:nvPr/>
        </p:nvSpPr>
        <p:spPr>
          <a:xfrm rot="21366903">
            <a:off x="6497498" y="3199654"/>
            <a:ext cx="24877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Blocking Schemes for Record Linkage = super useful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48325-D80E-6F4A-8D88-F41ADA757611}"/>
              </a:ext>
            </a:extLst>
          </p:cNvPr>
          <p:cNvSpPr txBox="1"/>
          <p:nvPr/>
        </p:nvSpPr>
        <p:spPr>
          <a:xfrm rot="710507">
            <a:off x="6442008" y="4993405"/>
            <a:ext cx="1980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Can save a lot of time, even when it’s not smart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2A52D-DC1B-6F4C-912B-D1D07F76C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7183" l="4633" r="965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356057">
            <a:off x="4057694" y="1172435"/>
            <a:ext cx="2588430" cy="28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6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-875971"/>
            <a:ext cx="12192000" cy="869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45BC5-AC78-6143-8732-06F067A26C99}"/>
              </a:ext>
            </a:extLst>
          </p:cNvPr>
          <p:cNvSpPr txBox="1"/>
          <p:nvPr/>
        </p:nvSpPr>
        <p:spPr>
          <a:xfrm>
            <a:off x="410190" y="116858"/>
            <a:ext cx="6021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Intro (Reminder)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66198D-B581-4646-BA33-0D3CA21F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74" y="1964125"/>
            <a:ext cx="3039893" cy="19781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FE650E0-C26C-1E46-AEE5-0943D5F4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18" y="2896641"/>
            <a:ext cx="1953535" cy="19535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76B6F22-049E-2544-9FED-938986ED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9058" y="2032976"/>
            <a:ext cx="1953535" cy="19535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FA5A45D-7959-8248-A43D-165F872381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7267" y="4592224"/>
            <a:ext cx="1953535" cy="19535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0083CE4-3807-5046-B3BC-8B93A4B9F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277" y="885372"/>
            <a:ext cx="2481089" cy="16344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E215A15-E4EC-1545-AD77-D5F5A8109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432">
            <a:off x="364402" y="2590242"/>
            <a:ext cx="1851816" cy="145349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907E05-1D81-B54F-A336-0535716A5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259" y="5560753"/>
            <a:ext cx="1615726" cy="127521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83AE46-DAA4-4440-AE01-8C15DF9D4508}"/>
              </a:ext>
            </a:extLst>
          </p:cNvPr>
          <p:cNvCxnSpPr>
            <a:cxnSpLocks/>
          </p:cNvCxnSpPr>
          <p:nvPr/>
        </p:nvCxnSpPr>
        <p:spPr>
          <a:xfrm>
            <a:off x="2132785" y="4850176"/>
            <a:ext cx="1502781" cy="718815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50C19B-2914-1D40-8ABF-9CC70E5CB49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4638101" y="3986511"/>
            <a:ext cx="307725" cy="635856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3AAF4C-D925-E64E-AFE4-FA0A98DD4B1E}"/>
              </a:ext>
            </a:extLst>
          </p:cNvPr>
          <p:cNvCxnSpPr>
            <a:cxnSpLocks/>
          </p:cNvCxnSpPr>
          <p:nvPr/>
        </p:nvCxnSpPr>
        <p:spPr>
          <a:xfrm flipH="1" flipV="1">
            <a:off x="2513360" y="2896641"/>
            <a:ext cx="1603250" cy="113102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EF7D12-73FA-BC4A-8685-8C7256898ABA}"/>
              </a:ext>
            </a:extLst>
          </p:cNvPr>
          <p:cNvGrpSpPr/>
          <p:nvPr/>
        </p:nvGrpSpPr>
        <p:grpSpPr>
          <a:xfrm>
            <a:off x="5663751" y="822505"/>
            <a:ext cx="3212909" cy="2646878"/>
            <a:chOff x="5573818" y="466477"/>
            <a:chExt cx="3212909" cy="264687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099DE5-8DD1-AF41-9FD2-7B62848B30DA}"/>
                </a:ext>
              </a:extLst>
            </p:cNvPr>
            <p:cNvSpPr txBox="1"/>
            <p:nvPr/>
          </p:nvSpPr>
          <p:spPr>
            <a:xfrm>
              <a:off x="6252847" y="947855"/>
              <a:ext cx="25338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first-appearance-date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gender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publishers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birth-date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death-date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origins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powers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relationships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photos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A02ABBB-7704-9548-8884-2E7E36618CEF}"/>
                </a:ext>
              </a:extLst>
            </p:cNvPr>
            <p:cNvSpPr txBox="1"/>
            <p:nvPr/>
          </p:nvSpPr>
          <p:spPr>
            <a:xfrm>
              <a:off x="5573818" y="466477"/>
              <a:ext cx="71242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dirty="0"/>
                <a:t>{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1AE7DB0-18F5-1C4A-AE92-B454A6EE5101}"/>
              </a:ext>
            </a:extLst>
          </p:cNvPr>
          <p:cNvGrpSpPr/>
          <p:nvPr/>
        </p:nvGrpSpPr>
        <p:grpSpPr>
          <a:xfrm>
            <a:off x="5612833" y="4706906"/>
            <a:ext cx="2889403" cy="1446550"/>
            <a:chOff x="5811988" y="909914"/>
            <a:chExt cx="2889403" cy="14465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55167A-D13D-1F45-A82C-B7DB3898D349}"/>
                </a:ext>
              </a:extLst>
            </p:cNvPr>
            <p:cNvSpPr txBox="1"/>
            <p:nvPr/>
          </p:nvSpPr>
          <p:spPr>
            <a:xfrm>
              <a:off x="6167511" y="1115564"/>
              <a:ext cx="253388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publication-date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setting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characters involved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cast data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reviews/score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C45FB96-9A14-F042-990A-9238204C28BD}"/>
                </a:ext>
              </a:extLst>
            </p:cNvPr>
            <p:cNvSpPr txBox="1"/>
            <p:nvPr/>
          </p:nvSpPr>
          <p:spPr>
            <a:xfrm>
              <a:off x="5811988" y="909914"/>
              <a:ext cx="7124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/>
                <a:t>{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0185AC9-EFC7-DB4F-A1BA-7F4536887BE4}"/>
              </a:ext>
            </a:extLst>
          </p:cNvPr>
          <p:cNvSpPr txBox="1"/>
          <p:nvPr/>
        </p:nvSpPr>
        <p:spPr>
          <a:xfrm>
            <a:off x="730239" y="5028808"/>
            <a:ext cx="2533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publication-date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characters involve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cast data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reviews/score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98EFDF-1EEC-CE45-A505-BD8D2DF0C2B2}"/>
              </a:ext>
            </a:extLst>
          </p:cNvPr>
          <p:cNvSpPr txBox="1"/>
          <p:nvPr/>
        </p:nvSpPr>
        <p:spPr>
          <a:xfrm rot="5400000">
            <a:off x="1174026" y="4270460"/>
            <a:ext cx="712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{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48881E-70A1-D144-A9A5-700C0441BDAF}"/>
              </a:ext>
            </a:extLst>
          </p:cNvPr>
          <p:cNvCxnSpPr>
            <a:cxnSpLocks/>
          </p:cNvCxnSpPr>
          <p:nvPr/>
        </p:nvCxnSpPr>
        <p:spPr>
          <a:xfrm>
            <a:off x="7106242" y="3184585"/>
            <a:ext cx="202183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0DBA22A-EEFE-C04D-AF52-FE69A8248683}"/>
              </a:ext>
            </a:extLst>
          </p:cNvPr>
          <p:cNvSpPr/>
          <p:nvPr/>
        </p:nvSpPr>
        <p:spPr>
          <a:xfrm>
            <a:off x="8016945" y="2896641"/>
            <a:ext cx="1172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6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CEE45-7351-1B4F-88FA-79F24D1B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29916"/>
            <a:ext cx="12192000" cy="8690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89FF59-5F02-804E-8D5D-5B99084C46A7}"/>
              </a:ext>
            </a:extLst>
          </p:cNvPr>
          <p:cNvSpPr txBox="1"/>
          <p:nvPr/>
        </p:nvSpPr>
        <p:spPr>
          <a:xfrm>
            <a:off x="410190" y="116858"/>
            <a:ext cx="4824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E028-90A7-8C40-A533-D4AC5D4D76C4}"/>
              </a:ext>
            </a:extLst>
          </p:cNvPr>
          <p:cNvSpPr txBox="1"/>
          <p:nvPr/>
        </p:nvSpPr>
        <p:spPr>
          <a:xfrm rot="20852564">
            <a:off x="1715030" y="959081"/>
            <a:ext cx="324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Calibri" panose="020F0502020204030204" pitchFamily="34" charset="0"/>
              </a:rPr>
              <a:t>KG &gt; RDB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C32A0-34B0-F649-973D-9B1456608BEB}"/>
              </a:ext>
            </a:extLst>
          </p:cNvPr>
          <p:cNvSpPr txBox="1"/>
          <p:nvPr/>
        </p:nvSpPr>
        <p:spPr>
          <a:xfrm>
            <a:off x="2984526" y="1578208"/>
            <a:ext cx="550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KGs shine when the goal is to capture complex relationships in vast webs of information.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0D01D-9109-3446-9BFE-2A7677F0DC6D}"/>
              </a:ext>
            </a:extLst>
          </p:cNvPr>
          <p:cNvSpPr txBox="1"/>
          <p:nvPr/>
        </p:nvSpPr>
        <p:spPr>
          <a:xfrm>
            <a:off x="1865363" y="2467818"/>
            <a:ext cx="774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In the domain we chose, and to the best of our knowledge, there is no active system which gives a user an easy way to navigate between the different personas behind the comic-book industry.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Our system makes that task look easy!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9F158-6556-EF4C-A719-1F0E9F1C6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96" y="3652824"/>
            <a:ext cx="3785573" cy="32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055490"/>
            <a:ext cx="12192000" cy="869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45BC5-AC78-6143-8732-06F067A26C99}"/>
              </a:ext>
            </a:extLst>
          </p:cNvPr>
          <p:cNvSpPr txBox="1"/>
          <p:nvPr/>
        </p:nvSpPr>
        <p:spPr>
          <a:xfrm>
            <a:off x="410190" y="116858"/>
            <a:ext cx="6021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Goals (Reminder)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910D76-63E4-0C4E-AAA8-08972ED4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7" y="3543007"/>
            <a:ext cx="5270229" cy="31791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42A4B-F6CA-1E4A-B2F1-5F64DA249526}"/>
              </a:ext>
            </a:extLst>
          </p:cNvPr>
          <p:cNvGrpSpPr/>
          <p:nvPr/>
        </p:nvGrpSpPr>
        <p:grpSpPr>
          <a:xfrm>
            <a:off x="359383" y="1168177"/>
            <a:ext cx="3088987" cy="1075920"/>
            <a:chOff x="365384" y="1389168"/>
            <a:chExt cx="3088987" cy="107592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0E8FDF-86D2-2142-90E8-892AA15110E5}"/>
                </a:ext>
              </a:extLst>
            </p:cNvPr>
            <p:cNvSpPr/>
            <p:nvPr/>
          </p:nvSpPr>
          <p:spPr>
            <a:xfrm rot="20998228">
              <a:off x="365384" y="1389168"/>
              <a:ext cx="308898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Discover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C8FC40-B912-3C43-8FAD-897BA9A588BC}"/>
                </a:ext>
              </a:extLst>
            </p:cNvPr>
            <p:cNvSpPr/>
            <p:nvPr/>
          </p:nvSpPr>
          <p:spPr>
            <a:xfrm rot="20965478">
              <a:off x="533798" y="2126534"/>
              <a:ext cx="27318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New and interesting facts!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B1C389-FB62-5D40-8C54-776F3075278F}"/>
              </a:ext>
            </a:extLst>
          </p:cNvPr>
          <p:cNvGrpSpPr/>
          <p:nvPr/>
        </p:nvGrpSpPr>
        <p:grpSpPr>
          <a:xfrm rot="1265499">
            <a:off x="8920882" y="910418"/>
            <a:ext cx="2583721" cy="1440375"/>
            <a:chOff x="618020" y="1389167"/>
            <a:chExt cx="2583721" cy="14403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6F139F-B834-8148-81DB-957A0EFE3C2F}"/>
                </a:ext>
              </a:extLst>
            </p:cNvPr>
            <p:cNvSpPr/>
            <p:nvPr/>
          </p:nvSpPr>
          <p:spPr>
            <a:xfrm rot="20998228">
              <a:off x="618020" y="1389167"/>
              <a:ext cx="258372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Explore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65EF59-AAD7-F046-9807-73B50B249C97}"/>
                </a:ext>
              </a:extLst>
            </p:cNvPr>
            <p:cNvSpPr/>
            <p:nvPr/>
          </p:nvSpPr>
          <p:spPr>
            <a:xfrm rot="20965478">
              <a:off x="1096550" y="2244767"/>
              <a:ext cx="17139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Further in their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favorite domain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517E78-0BDB-DE49-AF77-798F9593B97A}"/>
              </a:ext>
            </a:extLst>
          </p:cNvPr>
          <p:cNvGrpSpPr/>
          <p:nvPr/>
        </p:nvGrpSpPr>
        <p:grpSpPr>
          <a:xfrm rot="968721">
            <a:off x="6448764" y="2771230"/>
            <a:ext cx="2672976" cy="1563489"/>
            <a:chOff x="573392" y="1389165"/>
            <a:chExt cx="2672976" cy="15634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3E352D-3613-C248-9C6D-261C9770E1F5}"/>
                </a:ext>
              </a:extLst>
            </p:cNvPr>
            <p:cNvSpPr/>
            <p:nvPr/>
          </p:nvSpPr>
          <p:spPr>
            <a:xfrm rot="20998228">
              <a:off x="573392" y="1389165"/>
              <a:ext cx="267297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Analyze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E6CA9C-4A05-2545-BE94-08745C313D0E}"/>
                </a:ext>
              </a:extLst>
            </p:cNvPr>
            <p:cNvSpPr/>
            <p:nvPr/>
          </p:nvSpPr>
          <p:spPr>
            <a:xfrm rot="20965478">
              <a:off x="911391" y="2121657"/>
              <a:ext cx="20842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Data!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Characters, movies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&amp; comic-book issues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2440D-CE4E-924E-8949-0F253BC2728D}"/>
              </a:ext>
            </a:extLst>
          </p:cNvPr>
          <p:cNvGrpSpPr/>
          <p:nvPr/>
        </p:nvGrpSpPr>
        <p:grpSpPr>
          <a:xfrm>
            <a:off x="4761132" y="731440"/>
            <a:ext cx="3340979" cy="1668944"/>
            <a:chOff x="288705" y="1389166"/>
            <a:chExt cx="3340979" cy="1668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4769BC-AE3F-A54D-AB44-331CB9D728DC}"/>
                </a:ext>
              </a:extLst>
            </p:cNvPr>
            <p:cNvSpPr/>
            <p:nvPr/>
          </p:nvSpPr>
          <p:spPr>
            <a:xfrm rot="20998228">
              <a:off x="642548" y="1389166"/>
              <a:ext cx="253466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r" defTabSz="914400" rtl="1" eaLnBrk="1" latinLnBrk="0" hangingPunct="1"/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Expand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32CA3B-A47B-E943-8F4A-E7FC4E0AE685}"/>
                </a:ext>
              </a:extLst>
            </p:cNvPr>
            <p:cNvSpPr/>
            <p:nvPr/>
          </p:nvSpPr>
          <p:spPr>
            <a:xfrm rot="20965478">
              <a:off x="288705" y="2227113"/>
              <a:ext cx="33409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Their knowledge &amp; read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issues and/or watch movies they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were not aware of!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5C2D18-E6A3-474E-BD36-4C570FF5CEED}"/>
              </a:ext>
            </a:extLst>
          </p:cNvPr>
          <p:cNvGrpSpPr/>
          <p:nvPr/>
        </p:nvGrpSpPr>
        <p:grpSpPr>
          <a:xfrm rot="1610174">
            <a:off x="2389928" y="2029050"/>
            <a:ext cx="3340979" cy="1201831"/>
            <a:chOff x="237664" y="1389165"/>
            <a:chExt cx="3340979" cy="120183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DD7371-72F2-1140-BDCB-1B50E3E345B7}"/>
                </a:ext>
              </a:extLst>
            </p:cNvPr>
            <p:cNvSpPr/>
            <p:nvPr/>
          </p:nvSpPr>
          <p:spPr>
            <a:xfrm rot="20998228">
              <a:off x="752196" y="1389165"/>
              <a:ext cx="23153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r" defTabSz="914400" rtl="1" eaLnBrk="1" latinLnBrk="0" hangingPunct="1"/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Search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516929-136E-8A44-8300-ACCCC45957F5}"/>
                </a:ext>
              </a:extLst>
            </p:cNvPr>
            <p:cNvSpPr/>
            <p:nvPr/>
          </p:nvSpPr>
          <p:spPr>
            <a:xfrm rot="20965478">
              <a:off x="237664" y="2252442"/>
              <a:ext cx="33409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More easily!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77B95F-D6A3-914B-A102-AB1E34C6DC45}"/>
              </a:ext>
            </a:extLst>
          </p:cNvPr>
          <p:cNvGrpSpPr/>
          <p:nvPr/>
        </p:nvGrpSpPr>
        <p:grpSpPr>
          <a:xfrm>
            <a:off x="7433916" y="4761796"/>
            <a:ext cx="4164923" cy="1353665"/>
            <a:chOff x="392042" y="1399526"/>
            <a:chExt cx="4164923" cy="13536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6A550C-DD00-1E43-88B7-C59DE7F93338}"/>
                </a:ext>
              </a:extLst>
            </p:cNvPr>
            <p:cNvSpPr/>
            <p:nvPr/>
          </p:nvSpPr>
          <p:spPr>
            <a:xfrm rot="20998228">
              <a:off x="1029464" y="1399526"/>
              <a:ext cx="289008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Capture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D6136E-0674-D248-8C34-96DA7716816A}"/>
                </a:ext>
              </a:extLst>
            </p:cNvPr>
            <p:cNvSpPr/>
            <p:nvPr/>
          </p:nvSpPr>
          <p:spPr>
            <a:xfrm rot="20965478">
              <a:off x="392042" y="2168416"/>
              <a:ext cx="41649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Relations Between comic-book characters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902030302020204" pitchFamily="66" charset="0"/>
                </a:rPr>
                <a:t>&amp; associated colors!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46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614" y="-858320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89" y="116858"/>
            <a:ext cx="8908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The Big Picture – Part 1!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EB5BE-EE7C-9641-A5B0-42C2EFCE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26" y="1293029"/>
            <a:ext cx="1044135" cy="642544"/>
          </a:xfrm>
          <a:prstGeom prst="rect">
            <a:avLst/>
          </a:prstGeom>
          <a:ln w="28575">
            <a:noFill/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92CCE1E-8E05-EC44-9396-AC7528C1BA80}"/>
              </a:ext>
            </a:extLst>
          </p:cNvPr>
          <p:cNvSpPr txBox="1"/>
          <p:nvPr/>
        </p:nvSpPr>
        <p:spPr>
          <a:xfrm>
            <a:off x="2421068" y="3133049"/>
            <a:ext cx="117371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Comicvine</a:t>
            </a:r>
            <a:endParaRPr lang="en-US" b="1" dirty="0"/>
          </a:p>
          <a:p>
            <a:pPr algn="ctr"/>
            <a:r>
              <a:rPr lang="en-US" b="1" dirty="0"/>
              <a:t>Crawler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149C73-5DDE-0744-BEFA-6A68C648413D}"/>
              </a:ext>
            </a:extLst>
          </p:cNvPr>
          <p:cNvSpPr txBox="1"/>
          <p:nvPr/>
        </p:nvSpPr>
        <p:spPr>
          <a:xfrm>
            <a:off x="3930127" y="3133048"/>
            <a:ext cx="104708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DC-</a:t>
            </a:r>
            <a:r>
              <a:rPr lang="en-US" b="1" dirty="0" err="1"/>
              <a:t>wikia</a:t>
            </a:r>
            <a:endParaRPr lang="en-US" b="1" dirty="0"/>
          </a:p>
          <a:p>
            <a:pPr algn="ctr"/>
            <a:r>
              <a:rPr lang="en-US" b="1" dirty="0"/>
              <a:t>Crawler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9688499-2024-A949-88AF-D244CCEEEB0D}"/>
              </a:ext>
            </a:extLst>
          </p:cNvPr>
          <p:cNvSpPr txBox="1"/>
          <p:nvPr/>
        </p:nvSpPr>
        <p:spPr>
          <a:xfrm>
            <a:off x="5294330" y="3133048"/>
            <a:ext cx="144129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Marvel-</a:t>
            </a:r>
            <a:r>
              <a:rPr lang="en-US" b="1" dirty="0" err="1"/>
              <a:t>wikia</a:t>
            </a:r>
            <a:endParaRPr lang="en-US" b="1" dirty="0"/>
          </a:p>
          <a:p>
            <a:pPr algn="ctr"/>
            <a:r>
              <a:rPr lang="en-US" b="1" dirty="0"/>
              <a:t>Crawler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5562B09-3A08-4E48-B8B6-64A086855BFF}"/>
              </a:ext>
            </a:extLst>
          </p:cNvPr>
          <p:cNvSpPr txBox="1"/>
          <p:nvPr/>
        </p:nvSpPr>
        <p:spPr>
          <a:xfrm>
            <a:off x="7030126" y="3163869"/>
            <a:ext cx="91999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IMDB</a:t>
            </a:r>
          </a:p>
          <a:p>
            <a:pPr algn="ctr"/>
            <a:r>
              <a:rPr lang="en-US" b="1" dirty="0"/>
              <a:t>Crawler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B45A86-AFA5-9B4F-B1B8-5E388FFBDF88}"/>
              </a:ext>
            </a:extLst>
          </p:cNvPr>
          <p:cNvSpPr txBox="1"/>
          <p:nvPr/>
        </p:nvSpPr>
        <p:spPr>
          <a:xfrm>
            <a:off x="2421068" y="3985666"/>
            <a:ext cx="117371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Comicvine</a:t>
            </a:r>
            <a:endParaRPr lang="en-US" b="1" dirty="0"/>
          </a:p>
          <a:p>
            <a:pPr algn="ctr"/>
            <a:r>
              <a:rPr lang="en-US" b="1" dirty="0"/>
              <a:t>Extractor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6FFA22-6297-BC40-AC20-14323CC0400D}"/>
              </a:ext>
            </a:extLst>
          </p:cNvPr>
          <p:cNvSpPr txBox="1"/>
          <p:nvPr/>
        </p:nvSpPr>
        <p:spPr>
          <a:xfrm>
            <a:off x="3930127" y="3998023"/>
            <a:ext cx="280549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DC &amp; Marvel </a:t>
            </a:r>
            <a:r>
              <a:rPr lang="en-US" b="1" dirty="0" err="1"/>
              <a:t>wikia</a:t>
            </a:r>
            <a:endParaRPr lang="en-US" b="1" dirty="0"/>
          </a:p>
          <a:p>
            <a:pPr algn="ctr"/>
            <a:r>
              <a:rPr lang="en-US" b="1" dirty="0"/>
              <a:t>Extractors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609FDC-84A8-2D4C-9AE0-A12907E11353}"/>
              </a:ext>
            </a:extLst>
          </p:cNvPr>
          <p:cNvSpPr txBox="1"/>
          <p:nvPr/>
        </p:nvSpPr>
        <p:spPr>
          <a:xfrm>
            <a:off x="7004921" y="3985665"/>
            <a:ext cx="105259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IMDB</a:t>
            </a:r>
          </a:p>
          <a:p>
            <a:pPr algn="ctr"/>
            <a:r>
              <a:rPr lang="en-US" b="1" dirty="0"/>
              <a:t>Extractor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A352CA2-8B2B-6044-9896-E81EAD408785}"/>
              </a:ext>
            </a:extLst>
          </p:cNvPr>
          <p:cNvSpPr txBox="1"/>
          <p:nvPr/>
        </p:nvSpPr>
        <p:spPr>
          <a:xfrm>
            <a:off x="2428280" y="4899262"/>
            <a:ext cx="562013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Cleaning &amp; Curation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BCEBE6D-AEE1-EE4E-B861-375D658E2B73}"/>
              </a:ext>
            </a:extLst>
          </p:cNvPr>
          <p:cNvCxnSpPr>
            <a:stCxn id="90" idx="2"/>
            <a:endCxn id="94" idx="0"/>
          </p:cNvCxnSpPr>
          <p:nvPr/>
        </p:nvCxnSpPr>
        <p:spPr>
          <a:xfrm>
            <a:off x="3007928" y="3779380"/>
            <a:ext cx="0" cy="206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3C5EC-619A-8C43-9D8A-65830A67F300}"/>
              </a:ext>
            </a:extLst>
          </p:cNvPr>
          <p:cNvCxnSpPr>
            <a:stCxn id="94" idx="2"/>
          </p:cNvCxnSpPr>
          <p:nvPr/>
        </p:nvCxnSpPr>
        <p:spPr>
          <a:xfrm flipH="1">
            <a:off x="3007927" y="4631997"/>
            <a:ext cx="1" cy="267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EF988A-F7C4-E24D-A4E7-0CCA4706C493}"/>
              </a:ext>
            </a:extLst>
          </p:cNvPr>
          <p:cNvCxnSpPr>
            <a:stCxn id="91" idx="2"/>
          </p:cNvCxnSpPr>
          <p:nvPr/>
        </p:nvCxnSpPr>
        <p:spPr>
          <a:xfrm>
            <a:off x="4453668" y="3779379"/>
            <a:ext cx="0" cy="218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65B33A8-0393-4248-ACE9-3B6057D677EA}"/>
              </a:ext>
            </a:extLst>
          </p:cNvPr>
          <p:cNvCxnSpPr>
            <a:stCxn id="95" idx="2"/>
          </p:cNvCxnSpPr>
          <p:nvPr/>
        </p:nvCxnSpPr>
        <p:spPr>
          <a:xfrm>
            <a:off x="5332875" y="4644354"/>
            <a:ext cx="0" cy="254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73E3091-53B5-834B-8938-FE42910FABEF}"/>
              </a:ext>
            </a:extLst>
          </p:cNvPr>
          <p:cNvCxnSpPr>
            <a:stCxn id="92" idx="2"/>
          </p:cNvCxnSpPr>
          <p:nvPr/>
        </p:nvCxnSpPr>
        <p:spPr>
          <a:xfrm flipH="1">
            <a:off x="6014976" y="3779379"/>
            <a:ext cx="1" cy="206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183325B-9847-014B-A673-6DFBC218EF66}"/>
              </a:ext>
            </a:extLst>
          </p:cNvPr>
          <p:cNvCxnSpPr>
            <a:cxnSpLocks/>
          </p:cNvCxnSpPr>
          <p:nvPr/>
        </p:nvCxnSpPr>
        <p:spPr>
          <a:xfrm>
            <a:off x="7428479" y="3810200"/>
            <a:ext cx="0" cy="187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DC8EBC7-F2BF-8640-BB40-5A2C2DBBF6E8}"/>
              </a:ext>
            </a:extLst>
          </p:cNvPr>
          <p:cNvCxnSpPr>
            <a:stCxn id="96" idx="2"/>
          </p:cNvCxnSpPr>
          <p:nvPr/>
        </p:nvCxnSpPr>
        <p:spPr>
          <a:xfrm>
            <a:off x="7531219" y="4631996"/>
            <a:ext cx="0" cy="267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E6E846E-1543-F245-B083-0716A2A70B1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043" b="96809" l="3801" r="96199">
                        <a14:foregroundMark x1="75439" y1="54255" x2="80409" y2="48404"/>
                        <a14:foregroundMark x1="53509" y1="59574" x2="51170" y2="70213"/>
                        <a14:foregroundMark x1="27193" y1="63830" x2="32164" y2="72340"/>
                        <a14:foregroundMark x1="14912" y1="21277" x2="12865" y2="180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7519" y="1135789"/>
            <a:ext cx="3401651" cy="1869913"/>
          </a:xfrm>
          <a:prstGeom prst="rect">
            <a:avLst/>
          </a:prstGeom>
          <a:ln w="28575">
            <a:noFill/>
          </a:ln>
        </p:spPr>
      </p:pic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E5C100CD-C823-CA42-A12B-70EC9144FB9C}"/>
              </a:ext>
            </a:extLst>
          </p:cNvPr>
          <p:cNvCxnSpPr>
            <a:cxnSpLocks/>
            <a:endCxn id="90" idx="0"/>
          </p:cNvCxnSpPr>
          <p:nvPr/>
        </p:nvCxnSpPr>
        <p:spPr>
          <a:xfrm rot="5400000">
            <a:off x="2832139" y="2158778"/>
            <a:ext cx="1150061" cy="79848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A76386C-5CC6-274F-9199-9D8D2E527AD4}"/>
              </a:ext>
            </a:extLst>
          </p:cNvPr>
          <p:cNvCxnSpPr>
            <a:endCxn id="91" idx="0"/>
          </p:cNvCxnSpPr>
          <p:nvPr/>
        </p:nvCxnSpPr>
        <p:spPr>
          <a:xfrm>
            <a:off x="4453668" y="2805072"/>
            <a:ext cx="0" cy="327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B777352-6E30-954C-9833-77A2EA59F546}"/>
              </a:ext>
            </a:extLst>
          </p:cNvPr>
          <p:cNvCxnSpPr>
            <a:endCxn id="92" idx="0"/>
          </p:cNvCxnSpPr>
          <p:nvPr/>
        </p:nvCxnSpPr>
        <p:spPr>
          <a:xfrm>
            <a:off x="6014976" y="2792715"/>
            <a:ext cx="1" cy="3403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D8A90330-F457-184D-892E-CC5F47D77CF8}"/>
              </a:ext>
            </a:extLst>
          </p:cNvPr>
          <p:cNvCxnSpPr>
            <a:cxnSpLocks/>
            <a:endCxn id="93" idx="0"/>
          </p:cNvCxnSpPr>
          <p:nvPr/>
        </p:nvCxnSpPr>
        <p:spPr>
          <a:xfrm rot="16200000" flipH="1">
            <a:off x="6632249" y="2305994"/>
            <a:ext cx="882676" cy="83307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6E5C798-19CB-5449-B4F1-ECE4FE1A4A03}"/>
              </a:ext>
            </a:extLst>
          </p:cNvPr>
          <p:cNvSpPr txBox="1"/>
          <p:nvPr/>
        </p:nvSpPr>
        <p:spPr>
          <a:xfrm>
            <a:off x="8218255" y="3962364"/>
            <a:ext cx="138800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Ontology</a:t>
            </a:r>
          </a:p>
          <a:p>
            <a:pPr algn="ctr"/>
            <a:r>
              <a:rPr lang="en-US" b="1" dirty="0"/>
              <a:t>Design</a:t>
            </a:r>
          </a:p>
          <a:p>
            <a:pPr algn="ctr"/>
            <a:r>
              <a:rPr lang="en-US" b="1" dirty="0"/>
              <a:t>&amp; Alignment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0C5B0D5B-CA3F-8445-BA0D-3BD6ACD14490}"/>
              </a:ext>
            </a:extLst>
          </p:cNvPr>
          <p:cNvCxnSpPr>
            <a:cxnSpLocks/>
            <a:stCxn id="122" idx="2"/>
            <a:endCxn id="97" idx="3"/>
          </p:cNvCxnSpPr>
          <p:nvPr/>
        </p:nvCxnSpPr>
        <p:spPr>
          <a:xfrm rot="5400000">
            <a:off x="8381219" y="4552887"/>
            <a:ext cx="198234" cy="8638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37303DC-3623-124D-BCEC-6F25C20B4211}"/>
              </a:ext>
            </a:extLst>
          </p:cNvPr>
          <p:cNvSpPr txBox="1"/>
          <p:nvPr/>
        </p:nvSpPr>
        <p:spPr>
          <a:xfrm>
            <a:off x="8468067" y="3133047"/>
            <a:ext cx="113678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Ontology</a:t>
            </a:r>
          </a:p>
          <a:p>
            <a:pPr algn="ctr"/>
            <a:r>
              <a:rPr lang="en-US" b="1" dirty="0"/>
              <a:t>Definition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35194C3-3928-8042-BD82-E91A68932F23}"/>
              </a:ext>
            </a:extLst>
          </p:cNvPr>
          <p:cNvCxnSpPr>
            <a:cxnSpLocks/>
            <a:stCxn id="124" idx="2"/>
          </p:cNvCxnSpPr>
          <p:nvPr/>
        </p:nvCxnSpPr>
        <p:spPr>
          <a:xfrm>
            <a:off x="9036460" y="3779378"/>
            <a:ext cx="5545" cy="178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755A2021-3D63-A14C-9E27-F98A8A41C2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86556" y="2184881"/>
            <a:ext cx="2006391" cy="1540387"/>
          </a:xfrm>
          <a:prstGeom prst="bentConnector3">
            <a:avLst>
              <a:gd name="adj1" fmla="val 3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0FFE0A7F-FB8F-7845-9878-C651BA5C7E3D}"/>
              </a:ext>
            </a:extLst>
          </p:cNvPr>
          <p:cNvCxnSpPr>
            <a:stCxn id="94" idx="1"/>
            <a:endCxn id="90" idx="1"/>
          </p:cNvCxnSpPr>
          <p:nvPr/>
        </p:nvCxnSpPr>
        <p:spPr>
          <a:xfrm rot="10800000">
            <a:off x="2421068" y="3456216"/>
            <a:ext cx="12700" cy="85261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CD716-8CAA-944B-8631-93C80BAFE350}"/>
              </a:ext>
            </a:extLst>
          </p:cNvPr>
          <p:cNvCxnSpPr>
            <a:cxnSpLocks/>
          </p:cNvCxnSpPr>
          <p:nvPr/>
        </p:nvCxnSpPr>
        <p:spPr>
          <a:xfrm rot="10800000">
            <a:off x="7018995" y="3474406"/>
            <a:ext cx="12700" cy="85261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2ECFC9C-FC50-5342-AAC1-C77A75254534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>
            <a:off x="4977209" y="3456214"/>
            <a:ext cx="31712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9AB1335-893C-7A40-AEF3-216396BC1421}"/>
              </a:ext>
            </a:extLst>
          </p:cNvPr>
          <p:cNvCxnSpPr/>
          <p:nvPr/>
        </p:nvCxnSpPr>
        <p:spPr>
          <a:xfrm flipV="1">
            <a:off x="5133857" y="3456212"/>
            <a:ext cx="0" cy="541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1E6B8DC-3485-5E4B-B20F-7540E5A98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068" y="3779378"/>
            <a:ext cx="551528" cy="1056117"/>
          </a:xfrm>
          <a:prstGeom prst="rect">
            <a:avLst/>
          </a:prstGeom>
          <a:ln w="28575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D2D7A9-C66C-A44F-9488-FAF0B03E6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907" y="2812763"/>
            <a:ext cx="789884" cy="432719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1A40F-484C-0B42-AFA0-77C530312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905" y="2962881"/>
            <a:ext cx="502337" cy="301402"/>
          </a:xfrm>
          <a:prstGeom prst="rect">
            <a:avLst/>
          </a:prstGeom>
          <a:ln w="28575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B1FC-1938-774B-AD44-2254CAA51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386" y="2921088"/>
            <a:ext cx="929175" cy="320136"/>
          </a:xfrm>
          <a:prstGeom prst="rect">
            <a:avLst/>
          </a:prstGeom>
          <a:ln w="2857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380F70-9227-384F-BDB0-F274CBD56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242" y="2953212"/>
            <a:ext cx="617664" cy="263147"/>
          </a:xfrm>
          <a:prstGeom prst="rect">
            <a:avLst/>
          </a:prstGeom>
          <a:ln w="28575"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1341473-AE73-7246-99D6-BEC63D9452EF}"/>
              </a:ext>
            </a:extLst>
          </p:cNvPr>
          <p:cNvSpPr txBox="1"/>
          <p:nvPr/>
        </p:nvSpPr>
        <p:spPr>
          <a:xfrm>
            <a:off x="3893984" y="5268462"/>
            <a:ext cx="14003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2,915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B5AEA85-B965-9245-908A-5AA8309F3253}"/>
              </a:ext>
            </a:extLst>
          </p:cNvPr>
          <p:cNvSpPr txBox="1"/>
          <p:nvPr/>
        </p:nvSpPr>
        <p:spPr>
          <a:xfrm>
            <a:off x="5418432" y="5278327"/>
            <a:ext cx="1575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29,253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AEA47B-911E-BA44-93A7-7D132ED2F185}"/>
              </a:ext>
            </a:extLst>
          </p:cNvPr>
          <p:cNvSpPr txBox="1"/>
          <p:nvPr/>
        </p:nvSpPr>
        <p:spPr>
          <a:xfrm>
            <a:off x="2518849" y="5268594"/>
            <a:ext cx="123773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8870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6CA157-638A-8B4F-95EE-D0E027BE1A5C}"/>
              </a:ext>
            </a:extLst>
          </p:cNvPr>
          <p:cNvSpPr txBox="1"/>
          <p:nvPr/>
        </p:nvSpPr>
        <p:spPr>
          <a:xfrm>
            <a:off x="7122208" y="5278327"/>
            <a:ext cx="123773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426889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934334"/>
            <a:ext cx="12192000" cy="869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45BC5-AC78-6143-8732-06F067A26C99}"/>
              </a:ext>
            </a:extLst>
          </p:cNvPr>
          <p:cNvSpPr txBox="1"/>
          <p:nvPr/>
        </p:nvSpPr>
        <p:spPr>
          <a:xfrm>
            <a:off x="410190" y="116858"/>
            <a:ext cx="1050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Crawling Challenges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CCC0EC-7FA8-AC48-883E-E11F2A86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20" y="2009321"/>
            <a:ext cx="5597077" cy="4468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D94801-A3BB-614E-8BAC-3165AC90C62D}"/>
              </a:ext>
            </a:extLst>
          </p:cNvPr>
          <p:cNvSpPr/>
          <p:nvPr/>
        </p:nvSpPr>
        <p:spPr>
          <a:xfrm rot="21139521">
            <a:off x="917665" y="4097254"/>
            <a:ext cx="28862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Generate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hub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pages to easily reach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authority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pages</a:t>
            </a:r>
            <a:endParaRPr lang="en-US" sz="24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8D6998-80FE-3947-9F5C-952CF83FA8FA}"/>
              </a:ext>
            </a:extLst>
          </p:cNvPr>
          <p:cNvGrpSpPr/>
          <p:nvPr/>
        </p:nvGrpSpPr>
        <p:grpSpPr>
          <a:xfrm>
            <a:off x="9765508" y="-207576"/>
            <a:ext cx="3482967" cy="4073522"/>
            <a:chOff x="9585671" y="-302906"/>
            <a:chExt cx="3482967" cy="40735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0330D0-0948-344E-9DD0-FE588439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4201">
              <a:off x="9585671" y="-302906"/>
              <a:ext cx="3482967" cy="2476776"/>
            </a:xfrm>
            <a:prstGeom prst="rect">
              <a:avLst/>
            </a:prstGeom>
          </p:spPr>
        </p:pic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37881992-7AFA-F449-8CA5-E4426655BD22}"/>
                </a:ext>
              </a:extLst>
            </p:cNvPr>
            <p:cNvSpPr/>
            <p:nvPr/>
          </p:nvSpPr>
          <p:spPr>
            <a:xfrm>
              <a:off x="9688531" y="2513889"/>
              <a:ext cx="2675482" cy="1256727"/>
            </a:xfrm>
            <a:prstGeom prst="wedgeEllipseCallout">
              <a:avLst>
                <a:gd name="adj1" fmla="val 7548"/>
                <a:gd name="adj2" fmla="val -146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902030302020204" pitchFamily="66" charset="0"/>
                </a:rPr>
                <a:t>Don’t mind me!</a:t>
              </a:r>
            </a:p>
            <a:p>
              <a:pPr algn="ctr"/>
              <a:r>
                <a:rPr lang="en-US" sz="1600" b="1" dirty="0">
                  <a:latin typeface="Comic Sans MS" panose="030F0902030302020204" pitchFamily="66" charset="0"/>
                </a:rPr>
                <a:t>I’m just crawling!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6FA7B37-3ABE-F047-B303-12CEB30B6FD5}"/>
              </a:ext>
            </a:extLst>
          </p:cNvPr>
          <p:cNvSpPr/>
          <p:nvPr/>
        </p:nvSpPr>
        <p:spPr>
          <a:xfrm rot="721638">
            <a:off x="28857" y="3160990"/>
            <a:ext cx="613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Focused approach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D68478-776F-3F48-9C59-ABBABC7DA120}"/>
              </a:ext>
            </a:extLst>
          </p:cNvPr>
          <p:cNvSpPr/>
          <p:nvPr/>
        </p:nvSpPr>
        <p:spPr>
          <a:xfrm rot="20998228">
            <a:off x="404963" y="1013418"/>
            <a:ext cx="43085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SCALE 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Ms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of pages)</a:t>
            </a:r>
            <a:endParaRPr lang="en-US" sz="6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6C832-338B-1F42-B86C-242E088BF6DA}"/>
              </a:ext>
            </a:extLst>
          </p:cNvPr>
          <p:cNvSpPr/>
          <p:nvPr/>
        </p:nvSpPr>
        <p:spPr>
          <a:xfrm rot="20965478">
            <a:off x="1886930" y="992758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14B0D-F621-B84C-9249-71EA91A4066F}"/>
              </a:ext>
            </a:extLst>
          </p:cNvPr>
          <p:cNvSpPr/>
          <p:nvPr/>
        </p:nvSpPr>
        <p:spPr>
          <a:xfrm rot="704825">
            <a:off x="2133044" y="2888321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29558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4DE92-A405-6D46-9C4F-4316D1719C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180956"/>
            <a:ext cx="12192000" cy="869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45BC5-AC78-6143-8732-06F067A26C99}"/>
              </a:ext>
            </a:extLst>
          </p:cNvPr>
          <p:cNvSpPr txBox="1"/>
          <p:nvPr/>
        </p:nvSpPr>
        <p:spPr>
          <a:xfrm>
            <a:off x="410190" y="116858"/>
            <a:ext cx="1050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Crawling Challenges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8D6998-80FE-3947-9F5C-952CF83FA8FA}"/>
              </a:ext>
            </a:extLst>
          </p:cNvPr>
          <p:cNvGrpSpPr/>
          <p:nvPr/>
        </p:nvGrpSpPr>
        <p:grpSpPr>
          <a:xfrm>
            <a:off x="9765508" y="-207576"/>
            <a:ext cx="3482967" cy="4073522"/>
            <a:chOff x="9585671" y="-302906"/>
            <a:chExt cx="3482967" cy="40735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0330D0-0948-344E-9DD0-FE588439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4201">
              <a:off x="9585671" y="-302906"/>
              <a:ext cx="3482967" cy="2476776"/>
            </a:xfrm>
            <a:prstGeom prst="rect">
              <a:avLst/>
            </a:prstGeom>
          </p:spPr>
        </p:pic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37881992-7AFA-F449-8CA5-E4426655BD22}"/>
                </a:ext>
              </a:extLst>
            </p:cNvPr>
            <p:cNvSpPr/>
            <p:nvPr/>
          </p:nvSpPr>
          <p:spPr>
            <a:xfrm>
              <a:off x="9688531" y="2513889"/>
              <a:ext cx="2675482" cy="1256727"/>
            </a:xfrm>
            <a:prstGeom prst="wedgeEllipseCallout">
              <a:avLst>
                <a:gd name="adj1" fmla="val 7548"/>
                <a:gd name="adj2" fmla="val -146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902030302020204" pitchFamily="66" charset="0"/>
                </a:rPr>
                <a:t>Don’t mind me!</a:t>
              </a:r>
            </a:p>
            <a:p>
              <a:pPr algn="ctr"/>
              <a:r>
                <a:rPr lang="en-US" sz="1600" b="1" dirty="0">
                  <a:latin typeface="Comic Sans MS" panose="030F0902030302020204" pitchFamily="66" charset="0"/>
                </a:rPr>
                <a:t>I’m STILL crawling!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BA840F-EFF2-AB4F-805E-AEDA707477A5}"/>
              </a:ext>
            </a:extLst>
          </p:cNvPr>
          <p:cNvSpPr txBox="1"/>
          <p:nvPr/>
        </p:nvSpPr>
        <p:spPr>
          <a:xfrm rot="214712">
            <a:off x="955118" y="4108339"/>
            <a:ext cx="392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Implement strict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pattern matching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re-crawl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some of the data.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CC9A1-3150-9A4D-BB1D-44F7C526C943}"/>
              </a:ext>
            </a:extLst>
          </p:cNvPr>
          <p:cNvSpPr/>
          <p:nvPr/>
        </p:nvSpPr>
        <p:spPr>
          <a:xfrm rot="20998228">
            <a:off x="736770" y="1140201"/>
            <a:ext cx="52954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Irrelevant Pages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68996-99B8-E142-8526-2E8A456A07CD}"/>
              </a:ext>
            </a:extLst>
          </p:cNvPr>
          <p:cNvSpPr/>
          <p:nvPr/>
        </p:nvSpPr>
        <p:spPr>
          <a:xfrm rot="21186874">
            <a:off x="122513" y="2973666"/>
            <a:ext cx="613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Pattern Matching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FD104-23FF-494A-981E-6EC7322474A6}"/>
              </a:ext>
            </a:extLst>
          </p:cNvPr>
          <p:cNvSpPr/>
          <p:nvPr/>
        </p:nvSpPr>
        <p:spPr>
          <a:xfrm rot="726329">
            <a:off x="5595512" y="2353919"/>
            <a:ext cx="352992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54545"/>
                </a:solidFill>
                <a:latin typeface="Helvetica Neue" panose="02000503000000020004" pitchFamily="2" charset="0"/>
              </a:rPr>
              <a:t>I.E. </a:t>
            </a:r>
            <a:r>
              <a:rPr lang="en-US" b="1" dirty="0" err="1">
                <a:solidFill>
                  <a:srgbClr val="454545"/>
                </a:solidFill>
                <a:latin typeface="Helvetica Neue" panose="02000503000000020004" pitchFamily="2" charset="0"/>
              </a:rPr>
              <a:t>Comicvine</a:t>
            </a:r>
            <a:r>
              <a:rPr lang="en-US" b="1" dirty="0">
                <a:solidFill>
                  <a:srgbClr val="454545"/>
                </a:solidFill>
                <a:latin typeface="Helvetica Neue" panose="02000503000000020004" pitchFamily="2" charset="0"/>
              </a:rPr>
              <a:t> 1</a:t>
            </a:r>
            <a:r>
              <a:rPr lang="en-US" b="1" baseline="30000" dirty="0">
                <a:solidFill>
                  <a:srgbClr val="454545"/>
                </a:solidFill>
                <a:latin typeface="Helvetica Neue" panose="02000503000000020004" pitchFamily="2" charset="0"/>
              </a:rPr>
              <a:t>st</a:t>
            </a:r>
            <a:r>
              <a:rPr lang="en-US" b="1" dirty="0">
                <a:solidFill>
                  <a:srgbClr val="454545"/>
                </a:solidFill>
                <a:latin typeface="Helvetica Neue" panose="02000503000000020004" pitchFamily="2" charset="0"/>
              </a:rPr>
              <a:t> crawl result:</a:t>
            </a:r>
          </a:p>
          <a:p>
            <a:r>
              <a:rPr lang="en-US" b="1" dirty="0">
                <a:solidFill>
                  <a:srgbClr val="454545"/>
                </a:solidFill>
                <a:latin typeface="Helvetica Neue" panose="02000503000000020004" pitchFamily="2" charset="0"/>
              </a:rPr>
              <a:t>Crawled: 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68,294</a:t>
            </a:r>
          </a:p>
          <a:p>
            <a:r>
              <a:rPr lang="en-US" b="1" dirty="0">
                <a:solidFill>
                  <a:srgbClr val="454545"/>
                </a:solidFill>
                <a:latin typeface="Helvetica Neue" panose="02000503000000020004" pitchFamily="2" charset="0"/>
              </a:rPr>
              <a:t>Usable: 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10,902</a:t>
            </a:r>
            <a:endParaRPr lang="en-US" b="1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C9943-6819-BE4E-A6ED-01D84967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0653">
            <a:off x="5353125" y="3537478"/>
            <a:ext cx="4607032" cy="1326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7C94E-1065-E642-B58F-AA5BAE161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59283">
            <a:off x="6167804" y="4766349"/>
            <a:ext cx="4756608" cy="13274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E010B6-6A4D-9645-8351-8751F0007CE7}"/>
              </a:ext>
            </a:extLst>
          </p:cNvPr>
          <p:cNvSpPr/>
          <p:nvPr/>
        </p:nvSpPr>
        <p:spPr>
          <a:xfrm rot="20965478">
            <a:off x="2639528" y="1158676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17599-E030-6D46-A25E-8C3241889543}"/>
              </a:ext>
            </a:extLst>
          </p:cNvPr>
          <p:cNvSpPr/>
          <p:nvPr/>
        </p:nvSpPr>
        <p:spPr>
          <a:xfrm rot="20971710">
            <a:off x="1822565" y="2995121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469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CEE45-7351-1B4F-88FA-79F24D1B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22430"/>
            <a:ext cx="12192000" cy="8690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89FF59-5F02-804E-8D5D-5B99084C46A7}"/>
              </a:ext>
            </a:extLst>
          </p:cNvPr>
          <p:cNvSpPr txBox="1"/>
          <p:nvPr/>
        </p:nvSpPr>
        <p:spPr>
          <a:xfrm>
            <a:off x="410190" y="116858"/>
            <a:ext cx="7574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Extraction Challenges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0DD18-A0ED-AC4E-A130-D5B0FD51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870" y="386926"/>
            <a:ext cx="4838130" cy="346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4A045-8603-E848-831F-3F79CE25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2971800"/>
            <a:ext cx="3784600" cy="3886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CBB69D-FE9D-5D46-86EC-F40EF231EDFA}"/>
              </a:ext>
            </a:extLst>
          </p:cNvPr>
          <p:cNvSpPr/>
          <p:nvPr/>
        </p:nvSpPr>
        <p:spPr>
          <a:xfrm>
            <a:off x="8772774" y="4880225"/>
            <a:ext cx="3145248" cy="1750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1B559-9258-324A-9D93-BCB46FC81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365" y="2472650"/>
            <a:ext cx="4292566" cy="2757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C3B4C-ED07-9941-A1BC-3D8A701CA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576" y="4119950"/>
            <a:ext cx="2527346" cy="26348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4F304-B3B0-FB46-AC5D-71B863DEED51}"/>
              </a:ext>
            </a:extLst>
          </p:cNvPr>
          <p:cNvSpPr/>
          <p:nvPr/>
        </p:nvSpPr>
        <p:spPr>
          <a:xfrm>
            <a:off x="3548281" y="6041204"/>
            <a:ext cx="2787935" cy="713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3A590B-F939-524A-B234-AAE5309650C8}"/>
              </a:ext>
            </a:extLst>
          </p:cNvPr>
          <p:cNvSpPr/>
          <p:nvPr/>
        </p:nvSpPr>
        <p:spPr>
          <a:xfrm rot="20998228">
            <a:off x="123885" y="878918"/>
            <a:ext cx="448616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Structure</a:t>
            </a:r>
          </a:p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Inconsistency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5428DF-40DB-8444-9DCC-66E6D511FBDC}"/>
              </a:ext>
            </a:extLst>
          </p:cNvPr>
          <p:cNvSpPr/>
          <p:nvPr/>
        </p:nvSpPr>
        <p:spPr>
          <a:xfrm rot="314379">
            <a:off x="171349" y="3726214"/>
            <a:ext cx="613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Rule-Based System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ADCDAF-98DB-A94A-99C4-25402BD5DB2B}"/>
              </a:ext>
            </a:extLst>
          </p:cNvPr>
          <p:cNvSpPr/>
          <p:nvPr/>
        </p:nvSpPr>
        <p:spPr>
          <a:xfrm rot="20965478">
            <a:off x="1645796" y="929719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9AEFFA-7556-E649-80B0-43FE3BE0DCA8}"/>
              </a:ext>
            </a:extLst>
          </p:cNvPr>
          <p:cNvSpPr/>
          <p:nvPr/>
        </p:nvSpPr>
        <p:spPr>
          <a:xfrm rot="441899">
            <a:off x="2089988" y="3661075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7EE035-F29F-414A-9ABE-BC6833668553}"/>
              </a:ext>
            </a:extLst>
          </p:cNvPr>
          <p:cNvSpPr txBox="1"/>
          <p:nvPr/>
        </p:nvSpPr>
        <p:spPr>
          <a:xfrm rot="214712">
            <a:off x="-26571" y="4514694"/>
            <a:ext cx="3927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Implement rules to segment data and look for syntactic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patterns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regex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structure features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59740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870013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90" y="116858"/>
            <a:ext cx="7983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Data Cleaning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82ABA-71F7-864A-B668-FF2CF84A3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747" y="947855"/>
            <a:ext cx="3485737" cy="2768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FC06D-3D5F-464E-BC6C-4CC86A876A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975" y="4120918"/>
            <a:ext cx="4165354" cy="237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B6EED-636F-B64A-96B2-F8F5E492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231" y="3631565"/>
            <a:ext cx="4435042" cy="226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FAF94-1DF1-2647-BDC1-1ABBA2BAF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139" y="1109609"/>
            <a:ext cx="3819623" cy="39120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D57B1D-1549-B344-9B5A-DF1A15CAB24F}"/>
              </a:ext>
            </a:extLst>
          </p:cNvPr>
          <p:cNvSpPr/>
          <p:nvPr/>
        </p:nvSpPr>
        <p:spPr>
          <a:xfrm>
            <a:off x="5362882" y="6152234"/>
            <a:ext cx="1619620" cy="414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B5B83-1B7B-114C-A6AE-69BB04D09046}"/>
              </a:ext>
            </a:extLst>
          </p:cNvPr>
          <p:cNvSpPr/>
          <p:nvPr/>
        </p:nvSpPr>
        <p:spPr>
          <a:xfrm>
            <a:off x="5242827" y="4340498"/>
            <a:ext cx="1407559" cy="360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370BA9-33BA-E34B-8B8C-2134A3C3F6F7}"/>
              </a:ext>
            </a:extLst>
          </p:cNvPr>
          <p:cNvSpPr/>
          <p:nvPr/>
        </p:nvSpPr>
        <p:spPr>
          <a:xfrm>
            <a:off x="8090380" y="4678709"/>
            <a:ext cx="1195623" cy="29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13CFF-288D-F544-9C7A-44F0820783F1}"/>
              </a:ext>
            </a:extLst>
          </p:cNvPr>
          <p:cNvSpPr/>
          <p:nvPr/>
        </p:nvSpPr>
        <p:spPr>
          <a:xfrm rot="20998228">
            <a:off x="-30925" y="1294417"/>
            <a:ext cx="448616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Format</a:t>
            </a:r>
          </a:p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Inconsistency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31C27-4205-E247-AC73-A202BDE7F736}"/>
              </a:ext>
            </a:extLst>
          </p:cNvPr>
          <p:cNvSpPr/>
          <p:nvPr/>
        </p:nvSpPr>
        <p:spPr>
          <a:xfrm rot="314379">
            <a:off x="217947" y="3757673"/>
            <a:ext cx="3331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Classify &amp;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Transform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271502-A279-AA4E-A319-7FF485E4676F}"/>
              </a:ext>
            </a:extLst>
          </p:cNvPr>
          <p:cNvSpPr/>
          <p:nvPr/>
        </p:nvSpPr>
        <p:spPr>
          <a:xfrm rot="20965478">
            <a:off x="1512963" y="1297441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74F7D-65C9-B44C-8ADF-6067150CA1E9}"/>
              </a:ext>
            </a:extLst>
          </p:cNvPr>
          <p:cNvSpPr/>
          <p:nvPr/>
        </p:nvSpPr>
        <p:spPr>
          <a:xfrm rot="324815">
            <a:off x="1488855" y="3654095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9ECDEE-DF40-7F48-BDDC-07227D152203}"/>
              </a:ext>
            </a:extLst>
          </p:cNvPr>
          <p:cNvSpPr txBox="1"/>
          <p:nvPr/>
        </p:nvSpPr>
        <p:spPr>
          <a:xfrm rot="214712">
            <a:off x="8675" y="5511160"/>
            <a:ext cx="3927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Classification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determines the </a:t>
            </a: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</a:rPr>
              <a:t>Transformation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 type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75953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30941-2F6E-EC40-A754-87BB36CC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789738"/>
            <a:ext cx="12192000" cy="869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3E6AD-A6BE-1E44-A518-39A4AA2DC916}"/>
              </a:ext>
            </a:extLst>
          </p:cNvPr>
          <p:cNvSpPr txBox="1"/>
          <p:nvPr/>
        </p:nvSpPr>
        <p:spPr>
          <a:xfrm>
            <a:off x="410190" y="116858"/>
            <a:ext cx="7983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  <a:prstDash val="solid"/>
                </a:ln>
                <a:latin typeface="Comic Sans MS" panose="030F0902030302020204" pitchFamily="66" charset="0"/>
              </a:rPr>
              <a:t>Data Cleaning Challenges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13CFF-288D-F544-9C7A-44F0820783F1}"/>
              </a:ext>
            </a:extLst>
          </p:cNvPr>
          <p:cNvSpPr/>
          <p:nvPr/>
        </p:nvSpPr>
        <p:spPr>
          <a:xfrm rot="20998228">
            <a:off x="234662" y="1546672"/>
            <a:ext cx="517083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Multiple Values</a:t>
            </a:r>
          </a:p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Same Meaning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31C27-4205-E247-AC73-A202BDE7F736}"/>
              </a:ext>
            </a:extLst>
          </p:cNvPr>
          <p:cNvSpPr/>
          <p:nvPr/>
        </p:nvSpPr>
        <p:spPr>
          <a:xfrm rot="314379">
            <a:off x="535908" y="4071284"/>
            <a:ext cx="3331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Clustering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F422D7-D0B1-5B40-9600-9A1938D5148A}"/>
              </a:ext>
            </a:extLst>
          </p:cNvPr>
          <p:cNvGrpSpPr/>
          <p:nvPr/>
        </p:nvGrpSpPr>
        <p:grpSpPr>
          <a:xfrm>
            <a:off x="9610367" y="209736"/>
            <a:ext cx="2445495" cy="4140200"/>
            <a:chOff x="7232761" y="1111222"/>
            <a:chExt cx="2445495" cy="4140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61917-436F-AB45-8034-13A2ADB5D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471"/>
            <a:stretch/>
          </p:blipFill>
          <p:spPr>
            <a:xfrm>
              <a:off x="7232761" y="1111222"/>
              <a:ext cx="2445495" cy="41402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370BA9-33BA-E34B-8B8C-2134A3C3F6F7}"/>
                </a:ext>
              </a:extLst>
            </p:cNvPr>
            <p:cNvSpPr/>
            <p:nvPr/>
          </p:nvSpPr>
          <p:spPr>
            <a:xfrm>
              <a:off x="7705372" y="4848876"/>
              <a:ext cx="1195623" cy="2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0B5B83-1B7B-114C-A6AE-69BB04D09046}"/>
                </a:ext>
              </a:extLst>
            </p:cNvPr>
            <p:cNvSpPr/>
            <p:nvPr/>
          </p:nvSpPr>
          <p:spPr>
            <a:xfrm>
              <a:off x="7705372" y="4366624"/>
              <a:ext cx="1256453" cy="260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D57B1D-1549-B344-9B5A-DF1A15CAB24F}"/>
                </a:ext>
              </a:extLst>
            </p:cNvPr>
            <p:cNvSpPr/>
            <p:nvPr/>
          </p:nvSpPr>
          <p:spPr>
            <a:xfrm>
              <a:off x="7859573" y="2531633"/>
              <a:ext cx="948049" cy="4145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64B13-5A3B-EE40-A3FF-0978129F0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983" y="2240441"/>
            <a:ext cx="3801802" cy="1394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D0AFC-52CC-0B4C-95AD-9B655FEC8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7"/>
          <a:stretch/>
        </p:blipFill>
        <p:spPr>
          <a:xfrm>
            <a:off x="5109595" y="3523116"/>
            <a:ext cx="2600928" cy="795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0215DA-98D2-6449-8A7C-0BE0A8031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745" y="4272975"/>
            <a:ext cx="5994400" cy="127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CDEBA8-C291-E34D-BC05-AE9B04B1D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382" y="5511805"/>
            <a:ext cx="4991100" cy="1219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80AA9C-286F-E04D-AB82-F979471AC499}"/>
              </a:ext>
            </a:extLst>
          </p:cNvPr>
          <p:cNvSpPr/>
          <p:nvPr/>
        </p:nvSpPr>
        <p:spPr>
          <a:xfrm>
            <a:off x="5109595" y="3609225"/>
            <a:ext cx="2325083" cy="5776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01094D-01B1-7949-ACB7-D984CF6AB9BD}"/>
              </a:ext>
            </a:extLst>
          </p:cNvPr>
          <p:cNvSpPr txBox="1"/>
          <p:nvPr/>
        </p:nvSpPr>
        <p:spPr>
          <a:xfrm>
            <a:off x="7392570" y="3582807"/>
            <a:ext cx="96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!!!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503D97-D0E7-9142-827F-04B3C1462E75}"/>
              </a:ext>
            </a:extLst>
          </p:cNvPr>
          <p:cNvSpPr/>
          <p:nvPr/>
        </p:nvSpPr>
        <p:spPr>
          <a:xfrm rot="20965478">
            <a:off x="2131725" y="1460869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Problem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8D11FE-BAD7-EF42-98C4-53D48EC895D6}"/>
              </a:ext>
            </a:extLst>
          </p:cNvPr>
          <p:cNvSpPr/>
          <p:nvPr/>
        </p:nvSpPr>
        <p:spPr>
          <a:xfrm rot="283525">
            <a:off x="1840846" y="4017394"/>
            <a:ext cx="966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Solution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FEABB0-2C61-7A48-A272-F3D8F3B7E97F}"/>
              </a:ext>
            </a:extLst>
          </p:cNvPr>
          <p:cNvSpPr txBox="1"/>
          <p:nvPr/>
        </p:nvSpPr>
        <p:spPr>
          <a:xfrm rot="21232550">
            <a:off x="234073" y="5104360"/>
            <a:ext cx="41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Cluster the different types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Define a ‘fixed’ set</a:t>
            </a:r>
          </a:p>
          <a:p>
            <a:pPr algn="ctr"/>
            <a:r>
              <a:rPr lang="en-US" sz="2400" b="1" u="sng" dirty="0">
                <a:latin typeface="Calibri" panose="020F0502020204030204" pitchFamily="34" charset="0"/>
              </a:rPr>
              <a:t>Re-classify and transform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6580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1264</Words>
  <Application>Microsoft Macintosh PowerPoint</Application>
  <PresentationFormat>Widescreen</PresentationFormat>
  <Paragraphs>312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Courier New</vt:lpstr>
      <vt:lpstr>Helvetica Neue</vt:lpstr>
      <vt:lpstr>Wingdings</vt:lpstr>
      <vt:lpstr>Office Theme</vt:lpstr>
      <vt:lpstr>INF 558 Project Summary: Marvel and DC Comic Books Knowledge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Basel Shbita</dc:creator>
  <cp:lastModifiedBy>Basel Shbita</cp:lastModifiedBy>
  <cp:revision>46</cp:revision>
  <dcterms:created xsi:type="dcterms:W3CDTF">2018-11-29T06:11:42Z</dcterms:created>
  <dcterms:modified xsi:type="dcterms:W3CDTF">2018-11-30T12:01:46Z</dcterms:modified>
</cp:coreProperties>
</file>